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147479637" r:id="rId3"/>
    <p:sldId id="2147479608" r:id="rId4"/>
    <p:sldId id="2147479612" r:id="rId5"/>
    <p:sldId id="2147479639" r:id="rId6"/>
    <p:sldId id="2147479638" r:id="rId7"/>
    <p:sldId id="2147479630" r:id="rId8"/>
    <p:sldId id="2147479619" r:id="rId9"/>
    <p:sldId id="2147479607" r:id="rId10"/>
    <p:sldId id="2147479618" r:id="rId11"/>
    <p:sldId id="2147479633" r:id="rId12"/>
    <p:sldId id="2147479628" r:id="rId13"/>
    <p:sldId id="2147479622" r:id="rId14"/>
    <p:sldId id="261" r:id="rId15"/>
    <p:sldId id="2147479623" r:id="rId16"/>
    <p:sldId id="2147479615" r:id="rId17"/>
    <p:sldId id="2147479632" r:id="rId18"/>
    <p:sldId id="2147479626" r:id="rId19"/>
    <p:sldId id="2147479634" r:id="rId20"/>
    <p:sldId id="2147479610" r:id="rId21"/>
    <p:sldId id="2147479631" r:id="rId22"/>
    <p:sldId id="2147479627" r:id="rId23"/>
    <p:sldId id="214747962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gianto Lauw" userId="ccee5eeb-6a19-42ba-97b8-8db0f3f83dcd" providerId="ADAL" clId="{015B8C04-F2DD-475E-8C3C-F1FF37EC9D24}"/>
    <pc:docChg chg="modSld sldOrd">
      <pc:chgData name="Sugianto Lauw" userId="ccee5eeb-6a19-42ba-97b8-8db0f3f83dcd" providerId="ADAL" clId="{015B8C04-F2DD-475E-8C3C-F1FF37EC9D24}" dt="2024-10-30T23:15:42.336" v="1"/>
      <pc:docMkLst>
        <pc:docMk/>
      </pc:docMkLst>
      <pc:sldChg chg="ord">
        <pc:chgData name="Sugianto Lauw" userId="ccee5eeb-6a19-42ba-97b8-8db0f3f83dcd" providerId="ADAL" clId="{015B8C04-F2DD-475E-8C3C-F1FF37EC9D24}" dt="2024-10-30T23:15:42.336" v="1"/>
        <pc:sldMkLst>
          <pc:docMk/>
          <pc:sldMk cId="534782845" sldId="21474796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4C20F-1ABE-42C1-8AF6-7C8CDE96422B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69898-D00D-4CA5-BE40-69BC7A7BCC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901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06944-25E6-D048-8E0D-A65778ACD8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39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/>
              <a:t>Pain Points and Challenges in the Current Process</a:t>
            </a:r>
          </a:p>
          <a:p>
            <a:r>
              <a:rPr lang="en-AU"/>
              <a:t>show the typical steps in the current audit reporting process, highlighting areas of inefficiency and common problems: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Time-Consuming</a:t>
            </a:r>
            <a:r>
              <a:rPr lang="en-AU"/>
              <a:t>: Manual report writing is slow, requiring auditors to review meeting notes, cross-reference findings, and spend time formatting the document.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Inconsistent Reporting</a:t>
            </a:r>
            <a:r>
              <a:rPr lang="en-AU"/>
              <a:t>: Different auditors might write reports in varying formats or tones, making consistency a challenge.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Errors and Omissions</a:t>
            </a:r>
            <a:r>
              <a:rPr lang="en-AU"/>
              <a:t>: Human error can lead to missed details, incomplete reports, or factual inaccuracies.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High Cognitive Load</a:t>
            </a:r>
            <a:r>
              <a:rPr lang="en-AU"/>
              <a:t>: Auditors need to constantly refer to previous reports to maintain style consistency, increasing mental fatigue.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Lack of Standardization</a:t>
            </a:r>
            <a:r>
              <a:rPr lang="en-AU"/>
              <a:t>: Without a unified format or style guide, reports can vary greatly, making it difficult for stakeholders to quickly grasp findings.</a:t>
            </a:r>
          </a:p>
          <a:p>
            <a:r>
              <a:rPr lang="en-AU"/>
              <a:t>You can emphasize these points by showing metrics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Average time spent on generating a single report.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Error rates or inconsistencies in past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Feedback from stakeholders on the clarity or readability of reports.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06944-25E6-D048-8E0D-A65778ACD8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37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B733B8-688F-4F2A-B0B1-02E2D5E137B8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79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69898-D00D-4CA5-BE40-69BC7A7BCC8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4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/>
              <a:t>Pain Points and Challenges in the Current Process</a:t>
            </a:r>
          </a:p>
          <a:p>
            <a:r>
              <a:rPr lang="en-AU"/>
              <a:t>show the typical steps in the current audit reporting process, highlighting areas of inefficiency and common problems: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Time-Consuming</a:t>
            </a:r>
            <a:r>
              <a:rPr lang="en-AU"/>
              <a:t>: Manual report writing is slow, requiring auditors to review meeting notes, cross-reference findings, and spend time formatting the document.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Inconsistent Reporting</a:t>
            </a:r>
            <a:r>
              <a:rPr lang="en-AU"/>
              <a:t>: Different auditors might write reports in varying formats or tones, making consistency a challenge.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Errors and Omissions</a:t>
            </a:r>
            <a:r>
              <a:rPr lang="en-AU"/>
              <a:t>: Human error can lead to missed details, incomplete reports, or factual inaccuracies.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High Cognitive Load</a:t>
            </a:r>
            <a:r>
              <a:rPr lang="en-AU"/>
              <a:t>: Auditors need to constantly refer to previous reports to maintain style consistency, increasing mental fatigue.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Lack of Standardization</a:t>
            </a:r>
            <a:r>
              <a:rPr lang="en-AU"/>
              <a:t>: Without a unified format or style guide, reports can vary greatly, making it difficult for stakeholders to quickly grasp findings.</a:t>
            </a:r>
          </a:p>
          <a:p>
            <a:r>
              <a:rPr lang="en-AU"/>
              <a:t>You can emphasize these points by showing metrics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Average time spent on generating a single report.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Error rates or inconsistencies in past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Feedback from stakeholders on the clarity or readability of reports.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06944-25E6-D048-8E0D-A65778ACD8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750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 everyone, We are  excited to present our Hackathon project </a:t>
            </a:r>
            <a:r>
              <a:rPr lang="en-AU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GenAudit</a:t>
            </a:r>
            <a:r>
              <a:rPr lang="en-AU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 innovative solution that's transforming how we approach audit report generation in the financial services industry.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69898-D00D-4CA5-BE40-69BC7A7BCC8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549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06944-25E6-D048-8E0D-A65778ACD8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18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/>
              <a:t>Pain Points and Challenges in the Current Process</a:t>
            </a:r>
          </a:p>
          <a:p>
            <a:r>
              <a:rPr lang="en-AU"/>
              <a:t>show the typical steps in the current audit reporting process, highlighting areas of inefficiency and common problems: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Time-Consuming</a:t>
            </a:r>
            <a:r>
              <a:rPr lang="en-AU"/>
              <a:t>: Manual report writing is slow, requiring auditors to review meeting notes, cross-reference findings, and spend time formatting the document.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Inconsistent Reporting</a:t>
            </a:r>
            <a:r>
              <a:rPr lang="en-AU"/>
              <a:t>: Different auditors might write reports in varying formats or tones, making consistency a challenge.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Errors and Omissions</a:t>
            </a:r>
            <a:r>
              <a:rPr lang="en-AU"/>
              <a:t>: Human error can lead to missed details, incomplete reports, or factual inaccuracies.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High Cognitive Load</a:t>
            </a:r>
            <a:r>
              <a:rPr lang="en-AU"/>
              <a:t>: Auditors need to constantly refer to previous reports to maintain style consistency, increasing mental fatigue.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/>
              <a:t>Lack of Standardization</a:t>
            </a:r>
            <a:r>
              <a:rPr lang="en-AU"/>
              <a:t>: Without a unified format or style guide, reports can vary greatly, making it difficult for stakeholders to quickly grasp findings.</a:t>
            </a:r>
          </a:p>
          <a:p>
            <a:r>
              <a:rPr lang="en-AU"/>
              <a:t>You can emphasize these points by showing metrics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Average time spent on generating a single report.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Error rates or inconsistencies in past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/>
              <a:t>Feedback from stakeholders on the clarity or readability of reports.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06944-25E6-D048-8E0D-A65778ACD8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4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singteloptus.sharepoint.com/sites/dept_brand/Pages/Templates.aspx" TargetMode="Externa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5ECF-A811-86B7-9763-2D57556D3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31BC-E1A2-09BB-B28E-E666686DB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9C744-8D67-CBD9-51DA-A89FAA5E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0C070-4797-5057-1997-69E60ACA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D20CE-5B5A-D28C-9EEC-0A52E5B2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2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9A03-6B6D-69F2-7088-57363025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B647C-663B-3C45-0418-FF48C5CF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F0137-D94D-953F-8DB6-9429F39D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1A28E-2D0D-3AD4-9430-8A64E580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4548-4C66-FCAB-E746-5305FA3A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967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0C551-8D90-9F23-3263-52D5103D4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495D3-1369-4866-07CF-43E1D078C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155BB-835D-D0E7-8AEA-97AB63350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D2493-2FF0-F828-D2E5-4ED4D826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952F8-DD05-D6DB-53AC-141E585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2100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Teal No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49AF26F-3B56-414F-8735-6B89D0B4C2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6459" y="-4201884"/>
            <a:ext cx="17868225" cy="14258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4CBD7B-6924-8441-A258-6DD16FD94D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499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Jade No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124FC3-3E22-D74B-8FD6-C8D589A97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6459" y="-4201884"/>
            <a:ext cx="17868225" cy="14258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13C7E-7C81-6F4F-8709-C25F238856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4509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Yellow No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8C6732F-593D-A649-87C6-2A59C29EB9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6459" y="-4201884"/>
            <a:ext cx="17868225" cy="142582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5867C-EA32-684C-86D4-B8D3583C03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906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7" t="44590" r="20373" b="3398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2D9D0-1762-1A42-89C4-D672F1DE22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1" y="6029700"/>
            <a:ext cx="2279647" cy="8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95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F990EE-441C-9E4F-8FCB-F329816610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7" t="44590" r="20374" b="33988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D76042-1C8D-224B-BEF3-4303110817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1" y="6029700"/>
            <a:ext cx="2279647" cy="8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C97CA81-284C-4D4F-A3ED-A401CA285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6" t="44590" r="20374" b="33988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9BFFB85-F22B-DE42-9634-8A412B16E5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E2F9751-9F7B-F544-A99F-1DC33F3A54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988B06A-93EA-994C-9710-18EDC70C11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AF0398-C791-F441-B586-40B9B73FAE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029700"/>
            <a:ext cx="2279650" cy="8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71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arterly repor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779E7-D186-5C47-8F5F-36BA809F22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294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arterly repor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197BF-0DBC-0F43-8BD4-AEE7F1A864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727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D3A2-F3E1-16BB-BD07-73BC71C3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C7BF-D6E7-2714-8E11-7947BFB7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772B-8502-CF34-9BA2-413ECF26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CCE77-1C18-BCEE-BAC7-9464998A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B01BD-1E68-7616-9AAF-CC2B3AE3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4297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arterly repor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8B0A2-010B-3F43-9DF0-6E60FCE29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412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arterly report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1B56034-B5D1-F049-8B37-CCAAE2F79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2276922"/>
            <a:ext cx="7108825" cy="99451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3313343"/>
            <a:ext cx="6026400" cy="51570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Subheading Goes Here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813049"/>
            <a:ext cx="6026400" cy="282701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Month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9AF0B3-8404-4B45-9EB2-2E1E13706A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2731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 - Large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A7404E-7900-C445-A741-B0377E592B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282442"/>
            <a:ext cx="11461750" cy="2293116"/>
          </a:xfrm>
        </p:spPr>
        <p:txBody>
          <a:bodyPr anchor="t"/>
          <a:lstStyle>
            <a:lvl1pPr>
              <a:lnSpc>
                <a:spcPct val="85000"/>
              </a:lnSpc>
              <a:defRPr sz="9500">
                <a:solidFill>
                  <a:schemeClr val="accent2"/>
                </a:solidFill>
              </a:defRPr>
            </a:lvl1pPr>
          </a:lstStyle>
          <a:p>
            <a:r>
              <a:rPr lang="en-US"/>
              <a:t>Second line</a:t>
            </a:r>
            <a:br>
              <a:rPr lang="en-US"/>
            </a:br>
            <a:r>
              <a:rPr lang="en-US"/>
              <a:t>can be yellow</a:t>
            </a:r>
          </a:p>
        </p:txBody>
      </p:sp>
    </p:spTree>
    <p:extLst>
      <p:ext uri="{BB962C8B-B14F-4D97-AF65-F5344CB8AC3E}">
        <p14:creationId xmlns:p14="http://schemas.microsoft.com/office/powerpoint/2010/main" val="2736382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Teal - Large Fo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D06D4-F814-184B-887A-F158EBEFD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94A1EDC-B058-E642-B9D6-68CF10768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282442"/>
            <a:ext cx="11461750" cy="2293116"/>
          </a:xfrm>
        </p:spPr>
        <p:txBody>
          <a:bodyPr anchor="t"/>
          <a:lstStyle>
            <a:lvl1pPr>
              <a:lnSpc>
                <a:spcPct val="85000"/>
              </a:lnSpc>
              <a:defRPr sz="9500">
                <a:solidFill>
                  <a:schemeClr val="bg1"/>
                </a:solidFill>
              </a:defRPr>
            </a:lvl1pPr>
          </a:lstStyle>
          <a:p>
            <a:r>
              <a:rPr lang="en-US"/>
              <a:t>Second line</a:t>
            </a:r>
            <a:br>
              <a:rPr lang="en-US"/>
            </a:br>
            <a:r>
              <a:rPr lang="en-US"/>
              <a:t>can be yellow</a:t>
            </a:r>
          </a:p>
        </p:txBody>
      </p:sp>
    </p:spTree>
    <p:extLst>
      <p:ext uri="{BB962C8B-B14F-4D97-AF65-F5344CB8AC3E}">
        <p14:creationId xmlns:p14="http://schemas.microsoft.com/office/powerpoint/2010/main" val="1321672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Yellow - Large Fo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4970E-5D0C-EE4F-9CD6-96A57F6B81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87A4351-BFB2-B248-91EF-4F692386D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282442"/>
            <a:ext cx="11461750" cy="2293116"/>
          </a:xfrm>
        </p:spPr>
        <p:txBody>
          <a:bodyPr anchor="t"/>
          <a:lstStyle>
            <a:lvl1pPr>
              <a:lnSpc>
                <a:spcPct val="85000"/>
              </a:lnSpc>
              <a:defRPr sz="9500">
                <a:solidFill>
                  <a:schemeClr val="accent2"/>
                </a:solidFill>
              </a:defRPr>
            </a:lvl1pPr>
          </a:lstStyle>
          <a:p>
            <a:r>
              <a:rPr lang="en-US"/>
              <a:t>Second line</a:t>
            </a:r>
            <a:br>
              <a:rPr lang="en-US"/>
            </a:br>
            <a:r>
              <a:rPr lang="en-US"/>
              <a:t>can be white</a:t>
            </a:r>
          </a:p>
        </p:txBody>
      </p:sp>
    </p:spTree>
    <p:extLst>
      <p:ext uri="{BB962C8B-B14F-4D97-AF65-F5344CB8AC3E}">
        <p14:creationId xmlns:p14="http://schemas.microsoft.com/office/powerpoint/2010/main" val="1293021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erry - Large Fo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4618B-952F-8F41-89AF-EACB0E16A7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4214C45-997F-DF49-8142-F03652F308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282442"/>
            <a:ext cx="11461750" cy="2293116"/>
          </a:xfrm>
        </p:spPr>
        <p:txBody>
          <a:bodyPr anchor="t"/>
          <a:lstStyle>
            <a:lvl1pPr>
              <a:lnSpc>
                <a:spcPct val="85000"/>
              </a:lnSpc>
              <a:defRPr sz="9500">
                <a:solidFill>
                  <a:schemeClr val="bg1"/>
                </a:solidFill>
              </a:defRPr>
            </a:lvl1pPr>
          </a:lstStyle>
          <a:p>
            <a:r>
              <a:rPr lang="en-US"/>
              <a:t>Second line</a:t>
            </a:r>
            <a:br>
              <a:rPr lang="en-US"/>
            </a:br>
            <a:r>
              <a:rPr lang="en-US"/>
              <a:t>can be teal</a:t>
            </a:r>
          </a:p>
        </p:txBody>
      </p:sp>
    </p:spTree>
    <p:extLst>
      <p:ext uri="{BB962C8B-B14F-4D97-AF65-F5344CB8AC3E}">
        <p14:creationId xmlns:p14="http://schemas.microsoft.com/office/powerpoint/2010/main" val="41596537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 - Small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2780708"/>
            <a:ext cx="11461750" cy="1296583"/>
          </a:xfrm>
        </p:spPr>
        <p:txBody>
          <a:bodyPr anchor="t"/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/>
              <a:t>Divider for a </a:t>
            </a:r>
            <a:br>
              <a:rPr lang="en-US"/>
            </a:br>
            <a:r>
              <a:rPr lang="en-US"/>
              <a:t>longer bold heading</a:t>
            </a:r>
          </a:p>
        </p:txBody>
      </p:sp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764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Teal - Small Fo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53ED-540E-3B4C-9203-963F26D9F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5073F2-37AC-E948-9A96-EDAFF6B34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2780708"/>
            <a:ext cx="11461750" cy="1296583"/>
          </a:xfrm>
        </p:spPr>
        <p:txBody>
          <a:bodyPr anchor="t"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for a </a:t>
            </a:r>
            <a:br>
              <a:rPr lang="en-US"/>
            </a:br>
            <a:r>
              <a:rPr lang="en-US"/>
              <a:t>longer bold heading</a:t>
            </a:r>
          </a:p>
        </p:txBody>
      </p:sp>
    </p:spTree>
    <p:extLst>
      <p:ext uri="{BB962C8B-B14F-4D97-AF65-F5344CB8AC3E}">
        <p14:creationId xmlns:p14="http://schemas.microsoft.com/office/powerpoint/2010/main" val="3178567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Yellow - Small Fo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FFB4D-8ECC-4648-A43B-A1193FD6F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703B3A-2389-EA4C-9CE3-2BDE8C506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2780708"/>
            <a:ext cx="11461750" cy="1296583"/>
          </a:xfrm>
        </p:spPr>
        <p:txBody>
          <a:bodyPr anchor="t"/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/>
              <a:t>Divider for a </a:t>
            </a:r>
            <a:br>
              <a:rPr lang="en-US"/>
            </a:br>
            <a:r>
              <a:rPr lang="en-US"/>
              <a:t>longer bold heading</a:t>
            </a:r>
          </a:p>
        </p:txBody>
      </p:sp>
    </p:spTree>
    <p:extLst>
      <p:ext uri="{BB962C8B-B14F-4D97-AF65-F5344CB8AC3E}">
        <p14:creationId xmlns:p14="http://schemas.microsoft.com/office/powerpoint/2010/main" val="1281176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erry - Small Fo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D4298-DF9F-684A-B0DF-3FB2C94E92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DCD4FC-3C10-C843-8BBC-29F3841D5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2780708"/>
            <a:ext cx="11461750" cy="1296583"/>
          </a:xfrm>
        </p:spPr>
        <p:txBody>
          <a:bodyPr anchor="t"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for a </a:t>
            </a:r>
            <a:br>
              <a:rPr lang="en-US"/>
            </a:br>
            <a:r>
              <a:rPr lang="en-US"/>
              <a:t>longer bold heading</a:t>
            </a:r>
          </a:p>
        </p:txBody>
      </p:sp>
    </p:spTree>
    <p:extLst>
      <p:ext uri="{BB962C8B-B14F-4D97-AF65-F5344CB8AC3E}">
        <p14:creationId xmlns:p14="http://schemas.microsoft.com/office/powerpoint/2010/main" val="3959371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D552-022C-2416-5D3D-591A29C7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C12A0-C037-7F4C-C0A2-3F483F984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74EF9-2D87-CF61-37CC-32476C3B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F159B-4499-169A-0C01-1CC9C542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9A61E-9497-D44D-B664-C78BBFA5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787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984252"/>
            <a:ext cx="3540125" cy="695325"/>
          </a:xfrm>
        </p:spPr>
        <p:txBody>
          <a:bodyPr/>
          <a:lstStyle>
            <a:lvl1pPr>
              <a:defRPr sz="5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263811" y="695581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905230" y="470603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263811" y="1861242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905230" y="1630114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3811" y="3026903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05230" y="2789625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263811" y="4192564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3905230" y="3949136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5263811" y="5358226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5230" y="5108648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336360" y="695581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977779" y="470603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336360" y="1861242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977779" y="1630114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9336360" y="3026903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77779" y="2789625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8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9336360" y="4192564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7977779" y="3949136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9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9336360" y="5358226"/>
            <a:ext cx="2659062" cy="44687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tabLst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item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977779" y="5108648"/>
            <a:ext cx="936150" cy="751819"/>
          </a:xfrm>
        </p:spPr>
        <p:txBody>
          <a:bodyPr/>
          <a:lstStyle>
            <a:lvl1pPr marL="0" indent="0" algn="r">
              <a:buFontTx/>
              <a:buNone/>
              <a:defRPr sz="6000">
                <a:solidFill>
                  <a:schemeClr val="accent3"/>
                </a:solidFill>
                <a:latin typeface="+mj-lt"/>
              </a:defRPr>
            </a:lvl1pPr>
            <a:lvl2pPr>
              <a:defRPr sz="5400">
                <a:solidFill>
                  <a:schemeClr val="accent3"/>
                </a:solidFill>
                <a:latin typeface="+mj-lt"/>
              </a:defRPr>
            </a:lvl2pPr>
            <a:lvl3pPr>
              <a:defRPr sz="4400">
                <a:solidFill>
                  <a:schemeClr val="accent3"/>
                </a:solidFill>
                <a:latin typeface="+mj-lt"/>
              </a:defRPr>
            </a:lvl3pPr>
            <a:lvl4pPr>
              <a:defRPr sz="4400">
                <a:solidFill>
                  <a:schemeClr val="accent3"/>
                </a:solidFill>
                <a:latin typeface="+mj-lt"/>
              </a:defRPr>
            </a:lvl4pPr>
            <a:lvl5pPr>
              <a:defRPr sz="4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10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714E82-4AE2-8C48-865B-13D165E7C8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606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ilable imagery for presenta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Available imagery for presentations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64" name="Text Placeholder 2">
            <a:extLst>
              <a:ext uri="{FF2B5EF4-FFF2-40B4-BE49-F238E27FC236}">
                <a16:creationId xmlns:a16="http://schemas.microsoft.com/office/drawing/2014/main" id="{A663D3E5-AC0E-E04B-A578-217E9A347359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7200" y="1342800"/>
            <a:ext cx="5569200" cy="288037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Imagery for presentations can be found at the following address: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C6AAF-4B27-754D-A3EC-B206C3883E88}"/>
              </a:ext>
            </a:extLst>
          </p:cNvPr>
          <p:cNvSpPr txBox="1"/>
          <p:nvPr userDrawn="1"/>
        </p:nvSpPr>
        <p:spPr>
          <a:xfrm>
            <a:off x="367200" y="1753386"/>
            <a:ext cx="55434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>
                <a:hlinkClick r:id="rId2"/>
              </a:rPr>
              <a:t>https://singteloptus.sharepoint.com/sites/dept_brand/Pages/Templates.aspx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9639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us Logos and Icons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Optus Logos and Icons – 1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graphicFrame>
        <p:nvGraphicFramePr>
          <p:cNvPr id="131" name="Table 862">
            <a:extLst>
              <a:ext uri="{FF2B5EF4-FFF2-40B4-BE49-F238E27FC236}">
                <a16:creationId xmlns:a16="http://schemas.microsoft.com/office/drawing/2014/main" id="{FB09B2DD-16D9-B64E-933C-F9CE70BCBF9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86601917"/>
              </p:ext>
            </p:extLst>
          </p:nvPr>
        </p:nvGraphicFramePr>
        <p:xfrm>
          <a:off x="358775" y="1933303"/>
          <a:ext cx="11461734" cy="4163442"/>
        </p:xfrm>
        <a:graphic>
          <a:graphicData uri="http://schemas.openxmlformats.org/drawingml/2006/table">
            <a:tbl>
              <a:tblPr/>
              <a:tblGrid>
                <a:gridCol w="636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23892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Social Media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 </a:t>
                      </a: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Facebook_1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Facebook_2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Gaming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Google+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LinkedIn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Pinterest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Twitter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Navigation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Back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Cross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Dropdown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Equals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Forward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Greater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Info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Less Than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Menu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Previous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Pause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Play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Plus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On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Profile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Quick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Forward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Refresh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Search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Stop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Tick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Up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Time</a:t>
                      </a: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Calendar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24-7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Infinity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50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us Logos and Icons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Optus Logos and Icons – 2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graphicFrame>
        <p:nvGraphicFramePr>
          <p:cNvPr id="11" name="Table 862">
            <a:extLst>
              <a:ext uri="{FF2B5EF4-FFF2-40B4-BE49-F238E27FC236}">
                <a16:creationId xmlns:a16="http://schemas.microsoft.com/office/drawing/2014/main" id="{7D9F581C-9628-E94C-80B1-188A7084C32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3113076"/>
              </p:ext>
            </p:extLst>
          </p:nvPr>
        </p:nvGraphicFramePr>
        <p:xfrm>
          <a:off x="358775" y="1341438"/>
          <a:ext cx="11461734" cy="4861415"/>
        </p:xfrm>
        <a:graphic>
          <a:graphicData uri="http://schemas.openxmlformats.org/drawingml/2006/table">
            <a:tbl>
              <a:tblPr/>
              <a:tblGrid>
                <a:gridCol w="636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3676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Technology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 </a:t>
                      </a: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4G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Battery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mpty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Cables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Charge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Clever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Plans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Cloud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Cloud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ownload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Cloud 
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torage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Cloud </a:t>
                      </a:r>
                      <a:endParaRPr lang="en-AU" sz="600"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Upload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Desktop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omputer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International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Latest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Tech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Loading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Broadband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Tablet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Modem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Mouse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Notifications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Notification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Overseas Roaming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Plug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Reliable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Network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RSS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Satellite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Settings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Shield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Sound_1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Sound_2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Sound_3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Sound_</a:t>
                      </a:r>
                      <a:b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Mute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Tablet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Tools 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USB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Usb_2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b="1"/>
                        <a:t>People</a:t>
                      </a:r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Active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Dialogue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Expert Advice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Headphones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Home 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Inter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Member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ervices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My Optus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ommunity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_1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My Optus Community_2</a:t>
                      </a: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Safe 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Secure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Smile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Support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Unlock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4572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955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Money</a:t>
                      </a: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955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Billpay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Bill settings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Credit Card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Credit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ransfer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Deal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Online Payment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Plans </a:t>
                      </a: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ricing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Recharge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Rollover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View my bill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03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us Logos and Icons –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Optus Logos and Icons – 3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graphicFrame>
        <p:nvGraphicFramePr>
          <p:cNvPr id="13" name="Table 934">
            <a:extLst>
              <a:ext uri="{FF2B5EF4-FFF2-40B4-BE49-F238E27FC236}">
                <a16:creationId xmlns:a16="http://schemas.microsoft.com/office/drawing/2014/main" id="{292B743C-DC97-C74A-97C5-252FF6272AA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6122661"/>
              </p:ext>
            </p:extLst>
          </p:nvPr>
        </p:nvGraphicFramePr>
        <p:xfrm>
          <a:off x="346274" y="1341438"/>
          <a:ext cx="11474244" cy="4438212"/>
        </p:xfrm>
        <a:graphic>
          <a:graphicData uri="http://schemas.openxmlformats.org/drawingml/2006/table">
            <a:tbl>
              <a:tblPr/>
              <a:tblGrid>
                <a:gridCol w="637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3745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69851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Objects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Add to cart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Australia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US" sz="600">
                          <a:latin typeface="+mn-lt"/>
                          <a:ea typeface="+mn-ea"/>
                          <a:cs typeface="+mn-cs"/>
                        </a:rPr>
                        <a:t>Cart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Concierge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Deliver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Gift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Rewards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Flower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Industry Insights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Solutions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Star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Tailor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>
                          <a:latin typeface="+mn-lt"/>
                          <a:ea typeface="+mn-ea"/>
                          <a:cs typeface="+mn-cs"/>
                        </a:rPr>
                        <a:t>Timer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Wish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List</a:t>
                      </a: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851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Reports</a:t>
                      </a:r>
                      <a:endParaRPr b="1"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Book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Case</a:t>
                      </a:r>
                    </a:p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Studies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Download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Download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PDF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Future Bus Reports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News Weather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Paperless</a:t>
                      </a:r>
                      <a:r>
                        <a:rPr lang="en-AU" sz="600" baseline="0">
                          <a:latin typeface="+mn-lt"/>
                          <a:ea typeface="+mn-ea"/>
                          <a:cs typeface="+mn-cs"/>
                        </a:rPr>
                        <a:t> Bills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Pencil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Subscribe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Track Order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Upload</a:t>
                      </a: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Usage</a:t>
                      </a: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 rtl="0" eaLnBrk="1" latinLnBrk="0" hangingPunct="1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9851">
                <a:tc gridSpan="13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Optus Tiering</a:t>
                      </a: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defRPr sz="9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Enterprise </a:t>
                      </a:r>
                      <a:r>
                        <a:rPr lang="en-AU" sz="600" err="1">
                          <a:latin typeface="+mn-lt"/>
                          <a:ea typeface="+mn-ea"/>
                          <a:cs typeface="+mn-cs"/>
                        </a:rPr>
                        <a:t>Govt</a:t>
                      </a:r>
                      <a:endParaRPr lang="en-AU"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SMB</a:t>
                      </a: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/>
                        <a:t>Wholesale</a:t>
                      </a: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9851">
                <a:tc gridSpan="14"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AU" b="1"/>
                        <a:t>Awards</a:t>
                      </a: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>
                        <a:spcBef>
                          <a:spcPts val="400"/>
                        </a:spcBef>
                        <a:defRPr sz="1100">
                          <a:latin typeface="+mn-lt"/>
                          <a:ea typeface="+mn-ea"/>
                          <a:cs typeface="+mn-cs"/>
                        </a:defRPr>
                      </a:pPr>
                      <a:endParaRPr b="1"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r>
                        <a:rPr lang="en-AU" sz="600">
                          <a:latin typeface="+mn-lt"/>
                          <a:ea typeface="+mn-ea"/>
                          <a:cs typeface="+mn-cs"/>
                        </a:rPr>
                        <a:t>Optus Rewards</a:t>
                      </a: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algn="ctr" defTabSz="914400">
                        <a:lnSpc>
                          <a:spcPct val="80000"/>
                        </a:lnSpc>
                        <a:tabLst>
                          <a:tab pos="381000" algn="l"/>
                          <a:tab pos="508000" algn="l"/>
                        </a:tabLst>
                        <a:defRPr sz="1800"/>
                      </a:pPr>
                      <a:endParaRPr sz="6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50800" marT="50800" marB="508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46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Full Width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Single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342800"/>
            <a:ext cx="11476800" cy="4664075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305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Full Width - Subheading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Single Column – w Subheading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8775" y="1747824"/>
            <a:ext cx="11476800" cy="4257689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2" y="1341460"/>
            <a:ext cx="11461988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100"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345192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lumn - Subheading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Triple Column – w Subheading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8775" y="1747824"/>
            <a:ext cx="11453550" cy="4257689"/>
          </a:xfrm>
        </p:spPr>
        <p:txBody>
          <a:bodyPr numCol="3" spcCol="360000"/>
          <a:lstStyle>
            <a:lvl1pPr>
              <a:defRPr baseline="0"/>
            </a:lvl1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  <a:br>
              <a:rPr lang="en-US"/>
            </a:b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8087" y="1341460"/>
            <a:ext cx="11454238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4089320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Subheading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Comparison – w Subheading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5974" y="1341460"/>
            <a:ext cx="5569200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261825" y="1341460"/>
            <a:ext cx="5569200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365975" y="1746255"/>
            <a:ext cx="5569200" cy="4259258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61825" y="1746255"/>
            <a:ext cx="5569200" cy="4259258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6375026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Subheading w Line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Comparison – w Subheading with Line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5974" y="1341460"/>
            <a:ext cx="5569200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261825" y="1341460"/>
            <a:ext cx="5569200" cy="4047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365975" y="1938337"/>
            <a:ext cx="5569200" cy="4067176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61825" y="1938337"/>
            <a:ext cx="5569200" cy="4067176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401665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ABE2-4EB1-A4BD-CD72-A7E62BAE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FE33-D085-146D-C27A-69F26FE40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D8125-2CF5-CC44-ECB1-844BCE5E2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47702-7C5D-D068-9CB4-5AEF1198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C4074-7D38-DA91-0C05-D2633C50E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55FF-4766-5C8A-A69E-39BD640D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39692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al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Comparison – Teal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67017" y="1938337"/>
            <a:ext cx="5569200" cy="4067175"/>
          </a:xfrm>
        </p:spPr>
        <p:txBody>
          <a:bodyPr/>
          <a:lstStyle>
            <a:lvl1pPr marL="134938" indent="-134938">
              <a:buFont typeface="Arial" charset="0"/>
              <a:buChar char="•"/>
              <a:tabLst/>
              <a:defRPr sz="1100"/>
            </a:lvl1pPr>
            <a:lvl2pPr marL="317500" indent="-182563">
              <a:buFont typeface="LucidaGrande" charset="0"/>
              <a:buChar char="-"/>
              <a:tabLst/>
              <a:defRPr sz="1100"/>
            </a:lvl2pPr>
            <a:lvl3pPr marL="488950" indent="-127000">
              <a:buFont typeface="Arial" charset="0"/>
              <a:buChar char="•"/>
              <a:tabLst/>
              <a:defRPr sz="1000"/>
            </a:lvl3pPr>
            <a:lvl4pPr marL="717550" indent="-228600">
              <a:buFont typeface="LucidaGrande" charset="0"/>
              <a:buChar char="-"/>
              <a:tabLst/>
              <a:defRPr sz="1000"/>
            </a:lvl4pPr>
            <a:lvl5pPr marL="852488" indent="-136525">
              <a:buFont typeface="Arial" charset="0"/>
              <a:buChar char="•"/>
              <a:tabLst/>
              <a:defRPr sz="1000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67017" y="1340240"/>
            <a:ext cx="5569200" cy="530474"/>
          </a:xfrm>
          <a:solidFill>
            <a:schemeClr val="accent2"/>
          </a:solidFill>
          <a:ln>
            <a:noFill/>
          </a:ln>
        </p:spPr>
        <p:txBody>
          <a:bodyPr lIns="144000" rIns="144000" anchor="ctr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263073" y="1938337"/>
            <a:ext cx="5569200" cy="4067175"/>
          </a:xfrm>
        </p:spPr>
        <p:txBody>
          <a:bodyPr/>
          <a:lstStyle>
            <a:lvl1pPr marL="134938" indent="-134938">
              <a:buFont typeface="Arial" charset="0"/>
              <a:buChar char="•"/>
              <a:tabLst/>
              <a:defRPr sz="1100"/>
            </a:lvl1pPr>
            <a:lvl2pPr marL="317500" indent="-182563">
              <a:buFont typeface="LucidaGrande" charset="0"/>
              <a:buChar char="-"/>
              <a:tabLst/>
              <a:defRPr sz="1100"/>
            </a:lvl2pPr>
            <a:lvl3pPr marL="488950" indent="-127000">
              <a:buFont typeface="Arial" charset="0"/>
              <a:buChar char="•"/>
              <a:tabLst/>
              <a:defRPr sz="1000"/>
            </a:lvl3pPr>
            <a:lvl4pPr marL="717550" indent="-228600">
              <a:buFont typeface="LucidaGrande" charset="0"/>
              <a:buChar char="-"/>
              <a:tabLst/>
              <a:defRPr sz="1000"/>
            </a:lvl4pPr>
            <a:lvl5pPr marL="852488" indent="-136525">
              <a:buFont typeface="Arial" charset="0"/>
              <a:buChar char="•"/>
              <a:tabLst/>
              <a:defRPr sz="1000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63073" y="1340240"/>
            <a:ext cx="5569200" cy="530474"/>
          </a:xfrm>
          <a:solidFill>
            <a:schemeClr val="accent2"/>
          </a:solidFill>
          <a:ln>
            <a:noFill/>
          </a:ln>
        </p:spPr>
        <p:txBody>
          <a:bodyPr lIns="144000" rIns="144000" anchor="ctr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408103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Charts x 2 - Teal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Comparison Charts x 2 – Teal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67017" y="1340240"/>
            <a:ext cx="5569200" cy="530474"/>
          </a:xfrm>
          <a:solidFill>
            <a:schemeClr val="accent2"/>
          </a:solidFill>
          <a:ln>
            <a:noFill/>
          </a:ln>
        </p:spPr>
        <p:txBody>
          <a:bodyPr lIns="144000" rIns="144000" anchor="ctr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60850" y="1340240"/>
            <a:ext cx="5569200" cy="530474"/>
          </a:xfrm>
          <a:solidFill>
            <a:schemeClr val="accent2"/>
          </a:solidFill>
          <a:ln>
            <a:noFill/>
          </a:ln>
        </p:spPr>
        <p:txBody>
          <a:bodyPr lIns="144000" rIns="144000" anchor="ctr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67017" y="1940576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67017" y="2144387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6260850" y="1940576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39" hasCustomPrompt="1"/>
          </p:nvPr>
        </p:nvSpPr>
        <p:spPr>
          <a:xfrm>
            <a:off x="6260850" y="2144387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40"/>
          </p:nvPr>
        </p:nvSpPr>
        <p:spPr>
          <a:xfrm>
            <a:off x="358775" y="2438400"/>
            <a:ext cx="5578475" cy="356711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1" name="Chart Placeholder 3"/>
          <p:cNvSpPr>
            <a:spLocks noGrp="1"/>
          </p:cNvSpPr>
          <p:nvPr>
            <p:ph type="chart" sz="quarter" idx="41"/>
          </p:nvPr>
        </p:nvSpPr>
        <p:spPr>
          <a:xfrm>
            <a:off x="6260850" y="2438400"/>
            <a:ext cx="5578475" cy="356711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5306720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 Slide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Single Chart Slide – w Line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358774" y="1944822"/>
            <a:ext cx="11476800" cy="40671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58774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58774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29341688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x 2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4" y="1938339"/>
            <a:ext cx="5569200" cy="4067174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59298" y="1938337"/>
            <a:ext cx="5569200" cy="4067175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58774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58774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5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6259298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259298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Charts x 2 – with Subheading &amp; Text</a:t>
            </a:r>
          </a:p>
        </p:txBody>
      </p:sp>
    </p:spTree>
    <p:extLst>
      <p:ext uri="{BB962C8B-B14F-4D97-AF65-F5344CB8AC3E}">
        <p14:creationId xmlns:p14="http://schemas.microsoft.com/office/powerpoint/2010/main" val="14683159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harts x 4 - Quadran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Small Charts x 4 – Quadrant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5011" y="1769395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60035" y="1769393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52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365011" y="4151513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64" name="Content Placeholder 5"/>
          <p:cNvSpPr>
            <a:spLocks noGrp="1"/>
          </p:cNvSpPr>
          <p:nvPr>
            <p:ph sz="quarter" idx="43" hasCustomPrompt="1"/>
          </p:nvPr>
        </p:nvSpPr>
        <p:spPr>
          <a:xfrm>
            <a:off x="6260035" y="4151512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3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65011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65011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47" hasCustomPrompt="1"/>
          </p:nvPr>
        </p:nvSpPr>
        <p:spPr>
          <a:xfrm>
            <a:off x="6260035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6260035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365011" y="3731998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365011" y="3935809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6260035" y="3731998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6260035" y="3935809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42039646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harts x 2 - Subhead+Tex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Small Charts x 2 – with Subheading &amp;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58611" y="1744663"/>
            <a:ext cx="5569200" cy="426085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258611" y="1344438"/>
            <a:ext cx="5569200" cy="400223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7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5011" y="1769395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40" hasCustomPrompt="1"/>
          </p:nvPr>
        </p:nvSpPr>
        <p:spPr>
          <a:xfrm>
            <a:off x="365011" y="4151513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65011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65011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365011" y="3731998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365011" y="3935809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4777757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. Small Charts x 2 - Subhead+Tex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Alternate Small Charts x 2 – with Subheading &amp; Text</a:t>
            </a:r>
          </a:p>
        </p:txBody>
      </p:sp>
      <p:sp>
        <p:nvSpPr>
          <p:cNvPr id="40" name="Content Placeholder 5"/>
          <p:cNvSpPr>
            <a:spLocks noGrp="1"/>
          </p:cNvSpPr>
          <p:nvPr>
            <p:ph sz="quarter" idx="40" hasCustomPrompt="1"/>
          </p:nvPr>
        </p:nvSpPr>
        <p:spPr>
          <a:xfrm>
            <a:off x="365011" y="4092091"/>
            <a:ext cx="11445874" cy="1913422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358775" y="3736931"/>
            <a:ext cx="11445874" cy="349423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Subheading Here</a:t>
            </a:r>
          </a:p>
        </p:txBody>
      </p:sp>
      <p:sp>
        <p:nvSpPr>
          <p:cNvPr id="1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5011" y="1769395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60035" y="1769393"/>
            <a:ext cx="5569200" cy="1854000"/>
          </a:xfrm>
        </p:spPr>
        <p:txBody>
          <a:bodyPr/>
          <a:lstStyle/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65011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65011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47" hasCustomPrompt="1"/>
          </p:nvPr>
        </p:nvSpPr>
        <p:spPr>
          <a:xfrm>
            <a:off x="6260035" y="1349861"/>
            <a:ext cx="5569200" cy="20693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Chart Title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6260035" y="1553672"/>
            <a:ext cx="5569200" cy="190992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en-US"/>
              <a:t>Time Period, Units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8843822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 Slide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Single Table Slide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5"/>
          </p:nvPr>
        </p:nvSpPr>
        <p:spPr>
          <a:xfrm>
            <a:off x="358775" y="1341437"/>
            <a:ext cx="11461750" cy="466407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20317083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is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Itemised</a:t>
            </a:r>
            <a:r>
              <a:rPr lang="en-US"/>
              <a:t> List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1938338"/>
            <a:ext cx="2749550" cy="900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4928390"/>
            <a:ext cx="2749550" cy="900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2935022"/>
            <a:ext cx="2749550" cy="900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931706"/>
            <a:ext cx="2749550" cy="9000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</a:t>
            </a:r>
          </a:p>
        </p:txBody>
      </p:sp>
      <p:sp>
        <p:nvSpPr>
          <p:cNvPr id="14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63899" y="1938338"/>
            <a:ext cx="8566149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63899" y="2935022"/>
            <a:ext cx="8566149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63899" y="3931706"/>
            <a:ext cx="8566149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263899" y="4928390"/>
            <a:ext cx="8566149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235977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ised Lis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56235" y="1938338"/>
            <a:ext cx="2412607" cy="900000"/>
          </a:xfrm>
          <a:solidFill>
            <a:schemeClr val="accent2"/>
          </a:solidFill>
        </p:spPr>
        <p:txBody>
          <a:bodyPr lIns="108000" rIns="10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                                                   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err="1"/>
              <a:t>Itemised</a:t>
            </a:r>
            <a:r>
              <a:rPr lang="en-US"/>
              <a:t> List – w Titles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358775" y="1344440"/>
            <a:ext cx="2713036" cy="402211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Small Heading in Title Case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3776662" y="1344440"/>
            <a:ext cx="8053200" cy="402211"/>
          </a:xfrm>
          <a:noFill/>
        </p:spPr>
        <p:txBody>
          <a:bodyPr lIns="0" rIns="144000" anchor="t"/>
          <a:lstStyle>
            <a:lvl1pPr marL="0" indent="0" algn="l">
              <a:lnSpc>
                <a:spcPct val="90000"/>
              </a:lnSpc>
              <a:spcBef>
                <a:spcPts val="400"/>
              </a:spcBef>
              <a:buNone/>
              <a:defRPr sz="1100" b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Small Heading in Title Case</a:t>
            </a:r>
          </a:p>
        </p:txBody>
      </p:sp>
      <p:sp>
        <p:nvSpPr>
          <p:cNvPr id="24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776663" y="1938338"/>
            <a:ext cx="8053387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3776663" y="2935022"/>
            <a:ext cx="8053387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776663" y="3931706"/>
            <a:ext cx="8053387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776663" y="4928390"/>
            <a:ext cx="8053387" cy="900000"/>
          </a:xfrm>
          <a:solidFill>
            <a:schemeClr val="bg2">
              <a:alpha val="75000"/>
            </a:schemeClr>
          </a:solidFill>
        </p:spPr>
        <p:txBody>
          <a:bodyPr vert="horz" lIns="72000" tIns="72000" rIns="72000" bIns="0" rtlCol="0" anchor="t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Level one bullet point here</a:t>
            </a:r>
          </a:p>
          <a:p>
            <a:pPr lvl="1"/>
            <a:r>
              <a:rPr lang="en-US"/>
              <a:t>Level two bullet point here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F89C6CF-C253-824A-9ABF-913F949170A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775" y="1938290"/>
            <a:ext cx="597460" cy="900000"/>
          </a:xfrm>
          <a:solidFill>
            <a:schemeClr val="accent1"/>
          </a:solidFill>
        </p:spPr>
        <p:txBody>
          <a:bodyPr lIns="108000" rIns="108000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530F77E-9291-5941-9665-2B0EFF8DCED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56235" y="2935070"/>
            <a:ext cx="2412607" cy="900000"/>
          </a:xfrm>
          <a:solidFill>
            <a:schemeClr val="accent2"/>
          </a:solidFill>
        </p:spPr>
        <p:txBody>
          <a:bodyPr lIns="108000" rIns="10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                                                  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25529E1-B685-5A4F-9093-371EBBA4F95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775" y="2935022"/>
            <a:ext cx="597460" cy="900000"/>
          </a:xfrm>
          <a:solidFill>
            <a:schemeClr val="accent1"/>
          </a:solidFill>
        </p:spPr>
        <p:txBody>
          <a:bodyPr lIns="108000" rIns="108000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FE75AEC-114C-9C4F-BBEC-73F32CFE1B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235" y="3931706"/>
            <a:ext cx="2412607" cy="900000"/>
          </a:xfrm>
          <a:solidFill>
            <a:schemeClr val="accent2"/>
          </a:solidFill>
        </p:spPr>
        <p:txBody>
          <a:bodyPr lIns="108000" rIns="10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                                                  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DBF10E6-92F0-7E4D-9600-EA92C8586C1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8775" y="3931658"/>
            <a:ext cx="597460" cy="900000"/>
          </a:xfrm>
          <a:solidFill>
            <a:schemeClr val="accent1"/>
          </a:solidFill>
        </p:spPr>
        <p:txBody>
          <a:bodyPr lIns="108000" rIns="108000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26FBB4F-186D-1744-A1A3-DDC854845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56235" y="4928390"/>
            <a:ext cx="2412607" cy="900000"/>
          </a:xfrm>
          <a:solidFill>
            <a:schemeClr val="accent2"/>
          </a:solidFill>
        </p:spPr>
        <p:txBody>
          <a:bodyPr lIns="108000" rIns="10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Capitalise</a:t>
            </a:r>
            <a:r>
              <a:rPr lang="en-US"/>
              <a:t> Each Word                                                   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8F41C377-7AB8-D644-B727-0554D908B0D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8775" y="4928342"/>
            <a:ext cx="597460" cy="900000"/>
          </a:xfrm>
          <a:solidFill>
            <a:schemeClr val="accent1"/>
          </a:solidFill>
        </p:spPr>
        <p:txBody>
          <a:bodyPr lIns="108000" rIns="108000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940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4588-EED0-BE87-F58F-3CAD2367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64AC5-9DD8-B838-48F5-5BC56C26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88CE1-02FE-B8BE-CDCA-4069A1D18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0757AE-67B1-9BF3-3C82-DF24CA81E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79241-B02B-EEB0-811C-4EDB6C766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22031C-0280-9762-8C9F-77E9082D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3610E-9C86-6884-38BB-4A3A829B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B6ABE-A121-8C9A-FE0F-FB4CE818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7014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4199622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Title Only slide</a:t>
            </a:r>
          </a:p>
        </p:txBody>
      </p:sp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6667929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6712" y="1341437"/>
            <a:ext cx="5570537" cy="466407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3600">
                <a:solidFill>
                  <a:schemeClr val="accent2"/>
                </a:solidFill>
                <a:latin typeface="+mj-lt"/>
              </a:defRPr>
            </a:lvl1pPr>
            <a:lvl2pPr>
              <a:defRPr sz="3600">
                <a:solidFill>
                  <a:schemeClr val="accent2"/>
                </a:solidFill>
                <a:latin typeface="+mj-lt"/>
              </a:defRPr>
            </a:lvl2pPr>
            <a:lvl3pPr>
              <a:defRPr sz="3600">
                <a:solidFill>
                  <a:schemeClr val="accent2"/>
                </a:solidFill>
                <a:latin typeface="+mj-lt"/>
              </a:defRPr>
            </a:lvl3pPr>
            <a:lvl4pPr>
              <a:defRPr sz="3600">
                <a:solidFill>
                  <a:schemeClr val="accent2"/>
                </a:solidFill>
                <a:latin typeface="+mj-lt"/>
              </a:defRPr>
            </a:lvl4pPr>
            <a:lvl5pPr>
              <a:defRPr sz="36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/>
              <a:t>This is a heading </a:t>
            </a:r>
          </a:p>
          <a:p>
            <a:pPr lvl="0"/>
            <a:r>
              <a:rPr lang="en-US"/>
              <a:t>style for creating </a:t>
            </a:r>
          </a:p>
          <a:p>
            <a:pPr lvl="0"/>
            <a:r>
              <a:rPr lang="en-US"/>
              <a:t>statements </a:t>
            </a:r>
          </a:p>
          <a:p>
            <a:pPr lvl="0"/>
            <a:r>
              <a:rPr lang="en-US"/>
              <a:t>with impact.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57188"/>
            <a:ext cx="5557838" cy="695325"/>
          </a:xfr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6351" indent="0">
              <a:buNone/>
              <a:defRPr/>
            </a:lvl2pPr>
          </a:lstStyle>
          <a:p>
            <a:pPr lvl="0"/>
            <a:r>
              <a:rPr lang="en-US" sz="1200" u="none" baseline="0">
                <a:solidFill>
                  <a:srgbClr val="13939D"/>
                </a:solidFill>
                <a:latin typeface="MarkOT-Light" charset="0"/>
              </a:rPr>
              <a:t>Option for small intro heading that doesn’t compete with bold statement.</a:t>
            </a:r>
            <a:endParaRPr lang="en-US"/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9414869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lumn Large Tex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Triple Column – Large Text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58775" y="1341438"/>
            <a:ext cx="2749550" cy="4664075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272663" y="1341438"/>
            <a:ext cx="2749550" cy="4664075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186551" y="1341438"/>
            <a:ext cx="2749550" cy="4664075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729713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Hierarchy Text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Single Column – Hierarchy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66523" y="1341437"/>
            <a:ext cx="2754000" cy="466407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 baseline="0">
                <a:solidFill>
                  <a:schemeClr val="accent2"/>
                </a:solidFill>
                <a:latin typeface="+mn-lt"/>
              </a:defRPr>
            </a:lvl1pPr>
            <a:lvl2pPr marL="6351" indent="0">
              <a:buNone/>
              <a:defRPr sz="1100" b="0" i="0">
                <a:solidFill>
                  <a:schemeClr val="accent2"/>
                </a:solidFill>
                <a:latin typeface="Mark OT Medium" charset="0"/>
                <a:ea typeface="Mark OT Medium" charset="0"/>
                <a:cs typeface="Mark OT Medium" charset="0"/>
              </a:defRPr>
            </a:lvl2pPr>
            <a:lvl3pPr marL="6351" indent="0">
              <a:buNone/>
              <a:tabLst/>
              <a:defRPr sz="1100" b="0" i="0" baseline="0">
                <a:latin typeface="+mn-lt"/>
                <a:ea typeface="MarkOT" charset="0"/>
                <a:cs typeface="MarkOT" charset="0"/>
              </a:defRPr>
            </a:lvl3pPr>
          </a:lstStyle>
          <a:p>
            <a:pPr lvl="0"/>
            <a:r>
              <a:rPr lang="en-US"/>
              <a:t>If you want a hierarchy of type on one page. Start with large body copy for introductions and shorter sentences. </a:t>
            </a:r>
          </a:p>
          <a:p>
            <a:pPr lvl="1"/>
            <a:r>
              <a:rPr lang="en-US"/>
              <a:t>Sentence two.</a:t>
            </a:r>
          </a:p>
          <a:p>
            <a:pPr lvl="2"/>
            <a:r>
              <a:rPr lang="en-US"/>
              <a:t>Sentence three.</a:t>
            </a:r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5027527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Narrow"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Single Column – Narrow</a:t>
            </a:r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5986615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6098" y="6359778"/>
            <a:ext cx="2286827" cy="126747"/>
          </a:xfrm>
          <a:prstGeom prst="rect">
            <a:avLst/>
          </a:prstGeom>
        </p:spPr>
        <p:txBody>
          <a:bodyPr/>
          <a:lstStyle/>
          <a:p>
            <a:fld id="{7202D209-1045-654D-842B-3FF4E3A81A76}" type="datetime1">
              <a:rPr lang="en-AU" smtClean="0"/>
              <a:t>31/10/2024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58775" y="357809"/>
            <a:ext cx="11461750" cy="694712"/>
          </a:xfrm>
        </p:spPr>
        <p:txBody>
          <a:bodyPr/>
          <a:lstStyle>
            <a:lvl1pPr>
              <a:defRPr baseline="0"/>
            </a:lvl1pPr>
          </a:lstStyle>
          <a:p>
            <a:br>
              <a:rPr lang="en-US"/>
            </a:br>
            <a:r>
              <a:rPr lang="en-US"/>
              <a:t>Full Page Image – w Title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3186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6098" y="6359778"/>
            <a:ext cx="2286827" cy="126747"/>
          </a:xfrm>
          <a:prstGeom prst="rect">
            <a:avLst/>
          </a:prstGeom>
        </p:spPr>
        <p:txBody>
          <a:bodyPr/>
          <a:lstStyle/>
          <a:p>
            <a:fld id="{D48C2A3B-5DC7-254B-A819-DFDB309E2C98}" type="datetime1">
              <a:rPr lang="en-AU" smtClean="0"/>
              <a:t>31/10/2024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6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7719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Large Image – Square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67827" y="1349192"/>
            <a:ext cx="5148000" cy="5148000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42795294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Large Image – Portrait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00441" y="1349192"/>
            <a:ext cx="4415386" cy="5148000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95245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97F2-F1E3-E8F7-2416-8E634BFE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183A6-69D8-D6E6-1130-5DAE7CFB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A9577-4BF7-652D-8575-E71508C90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C97A5-1958-02DE-844A-D1E44588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73624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Landsca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Large Image – Landscape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5014" y="1341442"/>
            <a:ext cx="8545512" cy="4006756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sz="140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275014" y="5511711"/>
            <a:ext cx="2641599" cy="33029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Our caption size is 9pt on 11pt leading, used for pointing out images.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3105042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Square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Square x1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83730" y="1341443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6057410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Squar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Square x2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83730" y="1341443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82875" y="1341443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659889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Squar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Square x4</a:t>
            </a:r>
          </a:p>
        </p:txBody>
      </p:sp>
      <p:sp>
        <p:nvSpPr>
          <p:cNvPr id="15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83730" y="1341443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182875" y="1341443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9083730" y="4002525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182875" y="4002525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32350642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Square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Square x6</a:t>
            </a:r>
          </a:p>
        </p:txBody>
      </p:sp>
      <p:sp>
        <p:nvSpPr>
          <p:cNvPr id="2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83730" y="1341443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182875" y="1341443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9083730" y="4002525"/>
            <a:ext cx="27540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182875" y="4002525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3282020" y="1341443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3282020" y="4002525"/>
            <a:ext cx="27357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61181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Portrait x1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644039" y="1341437"/>
            <a:ext cx="4183200" cy="5145088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234063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702">
          <p15:clr>
            <a:srgbClr val="FBAE40"/>
          </p15:clr>
        </p15:guide>
        <p15:guide id="3" pos="481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Portrai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Portrait x2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635875" y="1341437"/>
            <a:ext cx="4184650" cy="5145088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276732" y="1341437"/>
            <a:ext cx="4183200" cy="5145088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962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702">
          <p15:clr>
            <a:srgbClr val="FBAE40"/>
          </p15:clr>
        </p15:guide>
        <p15:guide id="6" pos="481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Landscape x1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260783" y="1341437"/>
            <a:ext cx="55692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3214639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Image Landscap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Medium Image – Landscape x2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259059" y="1341437"/>
            <a:ext cx="55692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259059" y="4004140"/>
            <a:ext cx="5569200" cy="24840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10426534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Image Landscape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Small Image – Landscape x1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638465" y="1341437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92667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A0333-4CE6-111E-16B8-8DCD9A16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5749D-CA21-C7F5-67DA-BB5A8909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5A9D9-A4EE-9A9C-13FA-7F1312BF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9196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Image Landscap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Small Image – Landscape x2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638465" y="1341437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38465" y="310606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377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6408738"/>
            <a:ext cx="5737225" cy="77787"/>
          </a:xfrm>
        </p:spPr>
        <p:txBody>
          <a:bodyPr/>
          <a:lstStyle>
            <a:lvl1pPr marL="0" indent="0">
              <a:buNone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Source: 	&lt;sources here; divided by a semi-colon; all on one line&gt;</a:t>
            </a:r>
          </a:p>
        </p:txBody>
      </p:sp>
    </p:spTree>
    <p:extLst>
      <p:ext uri="{BB962C8B-B14F-4D97-AF65-F5344CB8AC3E}">
        <p14:creationId xmlns:p14="http://schemas.microsoft.com/office/powerpoint/2010/main" val="2408741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Image Landscape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Small Image – Landscape x6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6667500" y="328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67698" y="1341437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267698" y="485465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638465" y="1341437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638465" y="485465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267698" y="310606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38465" y="3106068"/>
            <a:ext cx="4194000" cy="1634400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377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6667500" y="328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 Box 15"/>
          <p:cNvSpPr txBox="1">
            <a:spLocks noChangeArrowheads="1"/>
          </p:cNvSpPr>
          <p:nvPr userDrawn="1"/>
        </p:nvSpPr>
        <p:spPr bwMode="auto">
          <a:xfrm>
            <a:off x="358775" y="6564702"/>
            <a:ext cx="403761" cy="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281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45CC4-E08A-4D30-8EBF-23CC32B0291F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pPr marL="0" marR="0" lvl="0" indent="0" algn="l" defTabSz="91281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58775" y="1343251"/>
            <a:ext cx="2749550" cy="4662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08835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945032"/>
            <a:ext cx="11461750" cy="795019"/>
          </a:xfrm>
        </p:spPr>
        <p:txBody>
          <a:bodyPr anchor="t"/>
          <a:lstStyle>
            <a:lvl1pPr>
              <a:lnSpc>
                <a:spcPct val="85000"/>
              </a:lnSpc>
              <a:defRPr sz="7200"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24126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945032"/>
            <a:ext cx="11461750" cy="795019"/>
          </a:xfrm>
        </p:spPr>
        <p:txBody>
          <a:bodyPr anchor="t"/>
          <a:lstStyle>
            <a:lvl1pPr>
              <a:lnSpc>
                <a:spcPct val="85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B237F-7C69-434D-BC47-F2B31E8E5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23333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945032"/>
            <a:ext cx="11461750" cy="795019"/>
          </a:xfrm>
        </p:spPr>
        <p:txBody>
          <a:bodyPr anchor="t"/>
          <a:lstStyle>
            <a:lvl1pPr>
              <a:lnSpc>
                <a:spcPct val="85000"/>
              </a:lnSpc>
              <a:defRPr sz="7200"/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775E9-7C20-A64D-9CCA-5A0B74006C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1079" y="6427572"/>
            <a:ext cx="939176" cy="184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1051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2C52-EDEC-4326-91FB-88219757F58D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80AFD-DC34-485F-8660-B746361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9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0F02-83EE-AE38-CF41-00B91804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C669-1090-A936-3FCE-103700B0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7DABD-9EB7-F117-B453-AE35F41D2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F36B5-C112-710D-C9A0-F03D2086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4A5F-7DEA-BE3E-56C2-5E4B6381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00074-F18F-DCF7-4CDB-C23910B6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544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30B8-7E36-7512-18BD-E76EC34EA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A5731-8236-8726-34EB-DD1ADD723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CCD07-75D7-45CE-2958-34B00BCEC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E7E40-8EB7-75C4-AC83-4D7ECE49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2A462-0668-B104-8DB6-39CDC8B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AE642-58CF-18BB-7206-B69EB11F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469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6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image" Target="../media/image2.emf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7C8190-9C68-3B6E-5153-000A33DD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89567-9AF9-4BAE-7640-21A17525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E65E0-3F75-9EA1-4DB5-30DAC6FD0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9CBEE-968F-42F5-855D-AE3C0D7674D6}" type="datetimeFigureOut">
              <a:rPr lang="en-AU" smtClean="0"/>
              <a:t>31/10/2024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C967A-0E20-B14F-3D98-FA45238BD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637A-3979-AE46-A819-B40FAD77C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A00C-F96B-4BC5-8DE0-F7F74C21A6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4C69D-3020-3D43-3BED-08A2B8E62E3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43575" y="63500"/>
            <a:ext cx="7334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95323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03C91F7-BA01-F34E-8443-119DA22A1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7" t="44590" r="20374" b="339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357188"/>
            <a:ext cx="11471274" cy="6953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Optus PowerPoint </a:t>
            </a:r>
            <a:br>
              <a:rPr lang="en-US"/>
            </a:br>
            <a:r>
              <a:rPr lang="en-US"/>
              <a:t>Template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341438"/>
            <a:ext cx="11476800" cy="4664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Level two bullet point here</a:t>
            </a:r>
          </a:p>
          <a:p>
            <a:pPr lvl="2"/>
            <a:r>
              <a:rPr lang="en-US"/>
              <a:t>Level three bullet point here</a:t>
            </a:r>
          </a:p>
          <a:p>
            <a:pPr lvl="3"/>
            <a:r>
              <a:rPr lang="en-US"/>
              <a:t>Level four bullet point here</a:t>
            </a:r>
          </a:p>
          <a:p>
            <a:pPr lvl="4"/>
            <a:r>
              <a:rPr lang="en-US"/>
              <a:t>Level five bullet point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8776" y="6245352"/>
            <a:ext cx="5737224" cy="16338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Notes:	1. &lt;use a full stop after the numeral. Note number superscript in slide body&gt;</a:t>
            </a:r>
          </a:p>
          <a:p>
            <a:r>
              <a:rPr lang="en-US"/>
              <a:t>	2. &lt;use a full stop after the numeral. Note number superscript in slide body&gt;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FB4DF6-4961-BC46-8F17-3E31686D4921}"/>
              </a:ext>
            </a:extLst>
          </p:cNvPr>
          <p:cNvPicPr>
            <a:picLocks noChangeAspect="1"/>
          </p:cNvPicPr>
          <p:nvPr userDrawn="1"/>
        </p:nvPicPr>
        <p:blipFill>
          <a:blip r:embed="rId67"/>
          <a:stretch>
            <a:fillRect/>
          </a:stretch>
        </p:blipFill>
        <p:spPr>
          <a:xfrm>
            <a:off x="10991075" y="6425620"/>
            <a:ext cx="939180" cy="18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B6B2B-D742-F2B2-26DB-F7439D6EF7C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43575" y="63500"/>
            <a:ext cx="7334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91975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39700" indent="-139700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rial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323850" indent="-185738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GBookRoundedPro-Regular" charset="0"/>
        <a:buChar char="−"/>
        <a:tabLst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52438" indent="-142875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rial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635000" indent="-169863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GBookRoundedPro-Regular" charset="0"/>
        <a:buChar char="−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763588" indent="-115888" algn="l" defTabSz="914377" rtl="0" eaLnBrk="1" latinLnBrk="0" hangingPunct="1">
        <a:lnSpc>
          <a:spcPct val="110000"/>
        </a:lnSpc>
        <a:spcBef>
          <a:spcPts val="600"/>
        </a:spcBef>
        <a:buClr>
          <a:schemeClr val="accent2"/>
        </a:buClr>
        <a:buFont typeface="Arial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6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62.svg"/><Relationship Id="rId21" Type="http://schemas.openxmlformats.org/officeDocument/2006/relationships/image" Target="../media/image78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sv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jpeg"/><Relationship Id="rId19" Type="http://schemas.openxmlformats.org/officeDocument/2006/relationships/image" Target="../media/image29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Relationship Id="rId14" Type="http://schemas.openxmlformats.org/officeDocument/2006/relationships/image" Target="../media/image73.svg"/><Relationship Id="rId22" Type="http://schemas.openxmlformats.org/officeDocument/2006/relationships/image" Target="../media/image7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44AEC0-C3AB-D7D0-42D1-474033717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69" y="2371250"/>
            <a:ext cx="6107955" cy="3114652"/>
          </a:xfrm>
          <a:prstGeom prst="rect">
            <a:avLst/>
          </a:prstGeom>
          <a:effectLst>
            <a:glow>
              <a:schemeClr val="accent1">
                <a:alpha val="19000"/>
              </a:schemeClr>
            </a:glow>
            <a:outerShdw blurRad="50800" dist="50800" dir="5400000" sx="99000" sy="99000" algn="ctr" rotWithShape="0">
              <a:srgbClr val="000000"/>
            </a:outerShdw>
            <a:softEdge rad="114300"/>
          </a:effectLst>
          <a:scene3d>
            <a:camera prst="orthographicFront"/>
            <a:lightRig rig="threePt" dir="t"/>
          </a:scene3d>
          <a:sp3d z="12700"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0B0289-9DED-6AF8-46FE-51D5AD667B91}"/>
              </a:ext>
            </a:extLst>
          </p:cNvPr>
          <p:cNvSpPr txBox="1"/>
          <p:nvPr/>
        </p:nvSpPr>
        <p:spPr>
          <a:xfrm>
            <a:off x="2507245" y="1163093"/>
            <a:ext cx="4002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err="1">
                <a:ln>
                  <a:noFill/>
                </a:ln>
                <a:solidFill>
                  <a:srgbClr val="006280"/>
                </a:solidFill>
                <a:effectLst/>
                <a:uLnTx/>
                <a:uFillTx/>
                <a:latin typeface="MarkOT-Heavy"/>
                <a:ea typeface="ADLaM Display" panose="02010000000000000000" pitchFamily="2" charset="0"/>
                <a:cs typeface="ADLaM Display" panose="02010000000000000000" pitchFamily="2" charset="0"/>
              </a:rPr>
              <a:t>GenAudit</a:t>
            </a:r>
            <a:r>
              <a:rPr kumimoji="0" lang="en-AU" sz="4800" b="1" i="0" u="none" strike="noStrike" kern="1200" cap="none" spc="0" normalizeH="0" baseline="0" noProof="0">
                <a:ln>
                  <a:noFill/>
                </a:ln>
                <a:solidFill>
                  <a:srgbClr val="006280"/>
                </a:solidFill>
                <a:effectLst/>
                <a:uLnTx/>
                <a:uFillTx/>
                <a:latin typeface="MarkOT-Heavy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6C174-8D82-9C09-9285-19DBE0C8F72A}"/>
              </a:ext>
            </a:extLst>
          </p:cNvPr>
          <p:cNvSpPr txBox="1"/>
          <p:nvPr/>
        </p:nvSpPr>
        <p:spPr>
          <a:xfrm>
            <a:off x="7968342" y="4058195"/>
            <a:ext cx="2337143" cy="92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AU">
                <a:solidFill>
                  <a:schemeClr val="accent1"/>
                </a:solidFill>
              </a:rPr>
              <a:t>Sugianto Lauw</a:t>
            </a:r>
          </a:p>
          <a:p>
            <a:pPr>
              <a:lnSpc>
                <a:spcPts val="2160"/>
              </a:lnSpc>
            </a:pPr>
            <a:r>
              <a:rPr lang="en-AU">
                <a:solidFill>
                  <a:schemeClr val="accent1"/>
                </a:solidFill>
              </a:rPr>
              <a:t>Tara Tekieh</a:t>
            </a:r>
          </a:p>
          <a:p>
            <a:pPr>
              <a:lnSpc>
                <a:spcPts val="2160"/>
              </a:lnSpc>
            </a:pPr>
            <a:r>
              <a:rPr lang="en-AU">
                <a:solidFill>
                  <a:schemeClr val="accent1"/>
                </a:solidFill>
              </a:rPr>
              <a:t>Xiaoxi Hu</a:t>
            </a:r>
          </a:p>
        </p:txBody>
      </p:sp>
    </p:spTree>
    <p:extLst>
      <p:ext uri="{BB962C8B-B14F-4D97-AF65-F5344CB8AC3E}">
        <p14:creationId xmlns:p14="http://schemas.microsoft.com/office/powerpoint/2010/main" val="418602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58A65472-DE86-461E-B566-D1E1EFAE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57809"/>
            <a:ext cx="11461750" cy="694712"/>
          </a:xfrm>
        </p:spPr>
        <p:txBody>
          <a:bodyPr/>
          <a:lstStyle/>
          <a:p>
            <a:r>
              <a:rPr lang="en-AU" sz="3200"/>
              <a:t>We use LLM as a Judge</a:t>
            </a:r>
          </a:p>
        </p:txBody>
      </p:sp>
      <p:pic>
        <p:nvPicPr>
          <p:cNvPr id="2" name="Picture 1" descr="A screenshot of a document&#10;&#10;Description automatically generated">
            <a:extLst>
              <a:ext uri="{FF2B5EF4-FFF2-40B4-BE49-F238E27FC236}">
                <a16:creationId xmlns:a16="http://schemas.microsoft.com/office/drawing/2014/main" id="{239DD705-5FD7-E83D-1CF7-58B7FE3F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80" y="3094462"/>
            <a:ext cx="9212615" cy="3553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4CFF6F-524F-4E31-4911-A848E1A9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66" y="946694"/>
            <a:ext cx="3344000" cy="19445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03CDAB-4510-08DB-0E8A-47796CA4C3C8}"/>
              </a:ext>
            </a:extLst>
          </p:cNvPr>
          <p:cNvSpPr txBox="1">
            <a:spLocks/>
          </p:cNvSpPr>
          <p:nvPr/>
        </p:nvSpPr>
        <p:spPr>
          <a:xfrm>
            <a:off x="4960960" y="850900"/>
            <a:ext cx="6746353" cy="2330648"/>
          </a:xfrm>
          <a:prstGeom prst="rect">
            <a:avLst/>
          </a:prstGeom>
        </p:spPr>
        <p:txBody>
          <a:bodyPr/>
          <a:lstStyle>
            <a:lvl1pPr marL="139700" indent="-139700" algn="l" defTabSz="914377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850" indent="-185738" algn="l" defTabSz="914377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GBookRoundedPro-Regular" charset="0"/>
              <a:buChar char="−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42875" algn="l" defTabSz="914377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5000" indent="-169863" algn="l" defTabSz="914377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GBookRoundedPro-Regular" charset="0"/>
              <a:buChar char="−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3588" indent="-115888" algn="l" defTabSz="914377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200"/>
              <a:t>We asked LLM Judge to judge: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200"/>
              <a:t>Content Accuracy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AU" sz="1200"/>
              <a:t>How accurate is the generated content comes input files?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200"/>
              <a:t>Structure Accuracy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AU" sz="1200"/>
              <a:t>How accurate is the agents in following the structure from previous report?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200"/>
              <a:t>Readability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AU" sz="1200"/>
              <a:t>Clarity, coherence, grammar, professionalism.</a:t>
            </a:r>
          </a:p>
        </p:txBody>
      </p:sp>
    </p:spTree>
    <p:extLst>
      <p:ext uri="{BB962C8B-B14F-4D97-AF65-F5344CB8AC3E}">
        <p14:creationId xmlns:p14="http://schemas.microsoft.com/office/powerpoint/2010/main" val="53478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B5A460-172E-FC47-DCB1-C4FD2874F058}"/>
              </a:ext>
            </a:extLst>
          </p:cNvPr>
          <p:cNvSpPr/>
          <p:nvPr/>
        </p:nvSpPr>
        <p:spPr>
          <a:xfrm>
            <a:off x="9379527" y="53521"/>
            <a:ext cx="2812473" cy="595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07CD36-CB57-B873-01A0-97CDBFEF6B39}"/>
              </a:ext>
            </a:extLst>
          </p:cNvPr>
          <p:cNvSpPr/>
          <p:nvPr/>
        </p:nvSpPr>
        <p:spPr>
          <a:xfrm>
            <a:off x="8363169" y="3339455"/>
            <a:ext cx="1503449" cy="1006513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EA747-95AB-15D2-A45F-DD42DCEF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" y="6325608"/>
            <a:ext cx="12192000" cy="2691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9C19C-3413-D638-1377-D1C20AC68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96" y="1758433"/>
            <a:ext cx="487763" cy="540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AB1441-960E-A019-908D-30D6ABCAEFF1}"/>
              </a:ext>
            </a:extLst>
          </p:cNvPr>
          <p:cNvSpPr txBox="1"/>
          <p:nvPr/>
        </p:nvSpPr>
        <p:spPr>
          <a:xfrm>
            <a:off x="5018924" y="2312409"/>
            <a:ext cx="1859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/>
              <a:t>Workflow controller agent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CAD7F-0CE6-DCD8-26CA-A3F9EE203D13}"/>
              </a:ext>
            </a:extLst>
          </p:cNvPr>
          <p:cNvSpPr/>
          <p:nvPr/>
        </p:nvSpPr>
        <p:spPr>
          <a:xfrm>
            <a:off x="1796265" y="3329181"/>
            <a:ext cx="1503449" cy="1006513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0A9B8E-AA04-BCA4-F35E-D6707BBDBA25}"/>
              </a:ext>
            </a:extLst>
          </p:cNvPr>
          <p:cNvSpPr/>
          <p:nvPr/>
        </p:nvSpPr>
        <p:spPr>
          <a:xfrm>
            <a:off x="3470955" y="3329181"/>
            <a:ext cx="1503449" cy="1006513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A238EE-536D-18B8-B178-8A2C6A69FEBF}"/>
              </a:ext>
            </a:extLst>
          </p:cNvPr>
          <p:cNvSpPr/>
          <p:nvPr/>
        </p:nvSpPr>
        <p:spPr>
          <a:xfrm>
            <a:off x="5104632" y="3329181"/>
            <a:ext cx="1503449" cy="1006513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7A87D-8140-9689-2692-D3A093E57155}"/>
              </a:ext>
            </a:extLst>
          </p:cNvPr>
          <p:cNvSpPr/>
          <p:nvPr/>
        </p:nvSpPr>
        <p:spPr>
          <a:xfrm>
            <a:off x="6729492" y="3329181"/>
            <a:ext cx="1503449" cy="1006513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58E5D9-2A12-4938-6900-54FC0552DBCD}"/>
              </a:ext>
            </a:extLst>
          </p:cNvPr>
          <p:cNvSpPr/>
          <p:nvPr/>
        </p:nvSpPr>
        <p:spPr>
          <a:xfrm>
            <a:off x="4926544" y="1662334"/>
            <a:ext cx="1859623" cy="982558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2FA731-4C7C-5ADA-FF68-4C25152E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413" y="3497598"/>
            <a:ext cx="668449" cy="5508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C6B166-F0A1-08DB-FC91-3C1EA22D8397}"/>
              </a:ext>
            </a:extLst>
          </p:cNvPr>
          <p:cNvSpPr txBox="1"/>
          <p:nvPr/>
        </p:nvSpPr>
        <p:spPr>
          <a:xfrm>
            <a:off x="5154033" y="4087687"/>
            <a:ext cx="1445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/>
              <a:t>Report Generator Agent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6F1342-75F0-BB6E-6C23-2E79AF10E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320" y="3486981"/>
            <a:ext cx="409767" cy="5290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696EB6-036D-26FC-A27A-29AF5B015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647" y="3441107"/>
            <a:ext cx="553622" cy="6046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5E838F-2243-2748-28A5-CA9BCBEEA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6818" y="3451503"/>
            <a:ext cx="572235" cy="6531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C1C365-3DF4-DC2B-AAE7-6417F6C36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1096" y="3441107"/>
            <a:ext cx="691754" cy="5863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EF4EEA-215A-9F00-5626-D74CFF8B1C6D}"/>
              </a:ext>
            </a:extLst>
          </p:cNvPr>
          <p:cNvSpPr txBox="1"/>
          <p:nvPr/>
        </p:nvSpPr>
        <p:spPr>
          <a:xfrm>
            <a:off x="3486109" y="4087687"/>
            <a:ext cx="1627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/>
              <a:t>Risk Assessment Agent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CB41E7-BE76-CA66-BC32-E6CD5E4C4343}"/>
              </a:ext>
            </a:extLst>
          </p:cNvPr>
          <p:cNvSpPr txBox="1"/>
          <p:nvPr/>
        </p:nvSpPr>
        <p:spPr>
          <a:xfrm>
            <a:off x="1866211" y="4087687"/>
            <a:ext cx="1445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/>
              <a:t>Preprocessor Agent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CB67E-A269-995F-3303-878A16E609B7}"/>
              </a:ext>
            </a:extLst>
          </p:cNvPr>
          <p:cNvSpPr txBox="1"/>
          <p:nvPr/>
        </p:nvSpPr>
        <p:spPr>
          <a:xfrm>
            <a:off x="6787710" y="4087687"/>
            <a:ext cx="1445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/>
              <a:t>Error Handler Agent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EAF931-91F5-00CE-23E3-468E548DF44A}"/>
              </a:ext>
            </a:extLst>
          </p:cNvPr>
          <p:cNvSpPr txBox="1"/>
          <p:nvPr/>
        </p:nvSpPr>
        <p:spPr>
          <a:xfrm>
            <a:off x="8448106" y="4087687"/>
            <a:ext cx="1445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/>
              <a:t>User Interaction Agent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A4643D0-DF7E-7561-DE4C-12FD0ABC1C35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rot="5400000" flipH="1" flipV="1">
            <a:off x="3860029" y="1332854"/>
            <a:ext cx="684289" cy="330836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0A64818-01FF-B651-D754-8F2C9AD73EC1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rot="5400000" flipH="1" flipV="1">
            <a:off x="4697374" y="2170199"/>
            <a:ext cx="684289" cy="163367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85AF758-6E78-42E8-FBBB-07434403CD81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rot="16200000" flipV="1">
            <a:off x="5514213" y="2987036"/>
            <a:ext cx="68428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EB76857-4E3E-ADA1-C3C0-5D953EC1B731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rot="16200000" flipV="1">
            <a:off x="6326643" y="2174606"/>
            <a:ext cx="684289" cy="162486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DB1D039-41F2-AE07-C5DF-6BEE77289B79}"/>
              </a:ext>
            </a:extLst>
          </p:cNvPr>
          <p:cNvCxnSpPr>
            <a:cxnSpLocks/>
            <a:stCxn id="2" idx="0"/>
            <a:endCxn id="16" idx="2"/>
          </p:cNvCxnSpPr>
          <p:nvPr/>
        </p:nvCxnSpPr>
        <p:spPr>
          <a:xfrm rot="16200000" flipV="1">
            <a:off x="7138344" y="1362905"/>
            <a:ext cx="694563" cy="325853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F5D3A3-F97A-C808-CD1B-B7826A8DAA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9" y="3674859"/>
            <a:ext cx="469180" cy="46918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BB2AE3A-E5AC-8573-DC6E-E08C521EC7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540" y="3664823"/>
            <a:ext cx="313205" cy="3512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9D2B4E5-1237-29E0-B608-F5EF7D3342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7895" y="3603282"/>
            <a:ext cx="346617" cy="39848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D411F8D-5EDB-C18E-A7AC-DB12D2F78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1091" y="3596077"/>
            <a:ext cx="445099" cy="40568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43E8490-5114-EA49-7D2A-197FB2208A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9582" y="3608465"/>
            <a:ext cx="510986" cy="47399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30FB9D6-F6D8-D385-C4E4-F67CFE1339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1032" y="1863037"/>
            <a:ext cx="625905" cy="4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B5A460-172E-FC47-DCB1-C4FD2874F058}"/>
              </a:ext>
            </a:extLst>
          </p:cNvPr>
          <p:cNvSpPr/>
          <p:nvPr/>
        </p:nvSpPr>
        <p:spPr>
          <a:xfrm>
            <a:off x="9379527" y="53521"/>
            <a:ext cx="2812473" cy="595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Business impact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028D0-D627-3FF0-9760-1240506E81E1}"/>
              </a:ext>
            </a:extLst>
          </p:cNvPr>
          <p:cNvSpPr txBox="1"/>
          <p:nvPr/>
        </p:nvSpPr>
        <p:spPr>
          <a:xfrm>
            <a:off x="3895304" y="3429000"/>
            <a:ext cx="829669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AU" sz="1600"/>
              <a:t>For a large institution conducting many audits annually, this translates to: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Reduction in report writing time from weeks to hours.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60% decrease in auditor time spent on documentation. (re)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Increased consistency across audit reports.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Faster delivery of insights to stakeholders.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More time for high-value analysis and recommendations.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Improved risk management through faster issue identification and reporting.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66CBA-9C7B-5F77-0E14-9B5E99E1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31" y="565491"/>
            <a:ext cx="4601373" cy="2346395"/>
          </a:xfrm>
          <a:prstGeom prst="rect">
            <a:avLst/>
          </a:prstGeom>
          <a:effectLst>
            <a:glow>
              <a:schemeClr val="accent1">
                <a:alpha val="19000"/>
              </a:schemeClr>
            </a:glow>
            <a:outerShdw blurRad="50800" dist="50800" dir="5400000" sx="99000" sy="99000" algn="ctr" rotWithShape="0">
              <a:srgbClr val="000000"/>
            </a:outerShdw>
            <a:softEdge rad="114300"/>
          </a:effectLst>
          <a:scene3d>
            <a:camera prst="orthographicFront"/>
            <a:lightRig rig="threePt" dir="t"/>
          </a:scene3d>
          <a:sp3d z="12700"/>
        </p:spPr>
      </p:pic>
    </p:spTree>
    <p:extLst>
      <p:ext uri="{BB962C8B-B14F-4D97-AF65-F5344CB8AC3E}">
        <p14:creationId xmlns:p14="http://schemas.microsoft.com/office/powerpoint/2010/main" val="158170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8EE75-271B-9C0D-E0DD-C22EC8B1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5" y="699852"/>
            <a:ext cx="10466608" cy="483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6AED6-4884-478B-374A-4CB01D3C679B}"/>
              </a:ext>
            </a:extLst>
          </p:cNvPr>
          <p:cNvSpPr txBox="1"/>
          <p:nvPr/>
        </p:nvSpPr>
        <p:spPr>
          <a:xfrm>
            <a:off x="997527" y="5534429"/>
            <a:ext cx="996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https://www.databricks.com/blog/announcing-generative-ai-world-cup-2024-global-hackathon-databricks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6AE9D-7EB7-C62A-9EDA-EEAE9F0DAEB1}"/>
              </a:ext>
            </a:extLst>
          </p:cNvPr>
          <p:cNvSpPr/>
          <p:nvPr/>
        </p:nvSpPr>
        <p:spPr>
          <a:xfrm>
            <a:off x="9271506" y="0"/>
            <a:ext cx="2812473" cy="595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For reference</a:t>
            </a:r>
          </a:p>
        </p:txBody>
      </p:sp>
    </p:spTree>
    <p:extLst>
      <p:ext uri="{BB962C8B-B14F-4D97-AF65-F5344CB8AC3E}">
        <p14:creationId xmlns:p14="http://schemas.microsoft.com/office/powerpoint/2010/main" val="1083380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A26DE99-E1CE-86FC-EDAC-DF69392D6EA4}"/>
              </a:ext>
            </a:extLst>
          </p:cNvPr>
          <p:cNvSpPr txBox="1"/>
          <p:nvPr/>
        </p:nvSpPr>
        <p:spPr>
          <a:xfrm>
            <a:off x="3580219" y="2505670"/>
            <a:ext cx="461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</a:rPr>
              <a:t>What if …?</a:t>
            </a:r>
            <a:endParaRPr kumimoji="0" lang="en-AU" sz="200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6855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8F55C-BB48-C596-1BC4-1A77B91697FE}"/>
              </a:ext>
            </a:extLst>
          </p:cNvPr>
          <p:cNvSpPr txBox="1"/>
          <p:nvPr/>
        </p:nvSpPr>
        <p:spPr>
          <a:xfrm>
            <a:off x="4161874" y="1372820"/>
            <a:ext cx="4002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err="1">
                <a:solidFill>
                  <a:srgbClr val="006280"/>
                </a:solidFill>
                <a:latin typeface="MarkOT-Heavy"/>
                <a:ea typeface="ADLaM Display" panose="02010000000000000000" pitchFamily="2" charset="0"/>
                <a:cs typeface="ADLaM Display" panose="02010000000000000000" pitchFamily="2" charset="0"/>
              </a:rPr>
              <a:t>GenAudit</a:t>
            </a:r>
            <a:endParaRPr lang="en-AU" sz="4800" b="1">
              <a:solidFill>
                <a:srgbClr val="006280"/>
              </a:solidFill>
              <a:latin typeface="MarkOT-Heavy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954262-DA78-7BBB-12F3-F573CCE60EAF}"/>
              </a:ext>
            </a:extLst>
          </p:cNvPr>
          <p:cNvSpPr/>
          <p:nvPr/>
        </p:nvSpPr>
        <p:spPr>
          <a:xfrm>
            <a:off x="754201" y="971209"/>
            <a:ext cx="9622854" cy="43766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EAB4-0D7F-D6B5-6CAD-11ADA28E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Challenges and Pain Points in the Current Audit Report Process: Manual Efforts, Time Pressures, and Tool Limitations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02F1FF-E334-0081-3525-92222C774CA8}"/>
              </a:ext>
            </a:extLst>
          </p:cNvPr>
          <p:cNvSpPr/>
          <p:nvPr/>
        </p:nvSpPr>
        <p:spPr>
          <a:xfrm>
            <a:off x="3291775" y="1357741"/>
            <a:ext cx="2651820" cy="3616038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7E5EA3-9BA8-046C-6FA9-17C5B893E594}"/>
              </a:ext>
            </a:extLst>
          </p:cNvPr>
          <p:cNvSpPr/>
          <p:nvPr/>
        </p:nvSpPr>
        <p:spPr>
          <a:xfrm>
            <a:off x="299193" y="1357741"/>
            <a:ext cx="2651819" cy="3616038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0ACBA7-BF82-24A2-8EAE-2D9BB22AE938}"/>
              </a:ext>
            </a:extLst>
          </p:cNvPr>
          <p:cNvSpPr/>
          <p:nvPr/>
        </p:nvSpPr>
        <p:spPr>
          <a:xfrm>
            <a:off x="6187375" y="1357740"/>
            <a:ext cx="2651820" cy="3616039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8ED386-5306-CE74-9EE3-BEF5C2321523}"/>
              </a:ext>
            </a:extLst>
          </p:cNvPr>
          <p:cNvSpPr/>
          <p:nvPr/>
        </p:nvSpPr>
        <p:spPr>
          <a:xfrm>
            <a:off x="9055146" y="1357740"/>
            <a:ext cx="2651820" cy="3616039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F24D5136-6DE0-9D58-357F-3B8C7608F5F9}"/>
              </a:ext>
            </a:extLst>
          </p:cNvPr>
          <p:cNvSpPr/>
          <p:nvPr/>
        </p:nvSpPr>
        <p:spPr>
          <a:xfrm>
            <a:off x="299192" y="1787233"/>
            <a:ext cx="2651820" cy="886691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Pre-Audit Preparation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AABF5BA2-7064-9D10-1EB3-A2F1C726074D}"/>
              </a:ext>
            </a:extLst>
          </p:cNvPr>
          <p:cNvSpPr/>
          <p:nvPr/>
        </p:nvSpPr>
        <p:spPr>
          <a:xfrm>
            <a:off x="3291775" y="1787232"/>
            <a:ext cx="2651820" cy="886691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Fieldwork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D25DDF57-77A4-D2A2-3CAE-C6EF1B651F05}"/>
              </a:ext>
            </a:extLst>
          </p:cNvPr>
          <p:cNvSpPr/>
          <p:nvPr/>
        </p:nvSpPr>
        <p:spPr>
          <a:xfrm>
            <a:off x="6159546" y="1787231"/>
            <a:ext cx="2651820" cy="886691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Analysis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9F72C004-50CA-D72E-F341-D3171874444B}"/>
              </a:ext>
            </a:extLst>
          </p:cNvPr>
          <p:cNvSpPr/>
          <p:nvPr/>
        </p:nvSpPr>
        <p:spPr>
          <a:xfrm>
            <a:off x="9027317" y="1787231"/>
            <a:ext cx="2651820" cy="8866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Report Drafting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A6CBA-F9DE-843E-8ACE-CD601A5A35E3}"/>
              </a:ext>
            </a:extLst>
          </p:cNvPr>
          <p:cNvSpPr txBox="1"/>
          <p:nvPr/>
        </p:nvSpPr>
        <p:spPr>
          <a:xfrm>
            <a:off x="-166254" y="2939762"/>
            <a:ext cx="2877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Gather necessary documents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Develop an audit checklist.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Conduct risk assessment.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ADB9B-35B5-7D4F-313E-80B833D657EB}"/>
              </a:ext>
            </a:extLst>
          </p:cNvPr>
          <p:cNvSpPr txBox="1"/>
          <p:nvPr/>
        </p:nvSpPr>
        <p:spPr>
          <a:xfrm>
            <a:off x="2927323" y="2803812"/>
            <a:ext cx="2877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Collect data via interviews and document reviews.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Test controls and processes.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Verify findings with relevant personnel.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A4D70-25F1-2D23-DFDD-609B3F4F366E}"/>
              </a:ext>
            </a:extLst>
          </p:cNvPr>
          <p:cNvSpPr txBox="1"/>
          <p:nvPr/>
        </p:nvSpPr>
        <p:spPr>
          <a:xfrm>
            <a:off x="5882437" y="2803812"/>
            <a:ext cx="26518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Evaluate internal controls and assess risks.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Conduct root cause analysis.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F5C5A-EF82-9D58-96C4-BB8193AE9AE4}"/>
              </a:ext>
            </a:extLst>
          </p:cNvPr>
          <p:cNvSpPr txBox="1"/>
          <p:nvPr/>
        </p:nvSpPr>
        <p:spPr>
          <a:xfrm>
            <a:off x="8611745" y="2776101"/>
            <a:ext cx="29785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Summarize key findings and provide recommendations.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Include management responses and risk assessments.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796FFE-6FDD-061F-8069-42C332349AAD}"/>
              </a:ext>
            </a:extLst>
          </p:cNvPr>
          <p:cNvSpPr txBox="1"/>
          <p:nvPr/>
        </p:nvSpPr>
        <p:spPr>
          <a:xfrm>
            <a:off x="669140" y="5342632"/>
            <a:ext cx="61791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Pain points and challenges (need to modify):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Manual Processes and Complexity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Time Constraints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Inadequate Audit Tools</a:t>
            </a:r>
          </a:p>
        </p:txBody>
      </p:sp>
    </p:spTree>
    <p:extLst>
      <p:ext uri="{BB962C8B-B14F-4D97-AF65-F5344CB8AC3E}">
        <p14:creationId xmlns:p14="http://schemas.microsoft.com/office/powerpoint/2010/main" val="342945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B5A460-172E-FC47-DCB1-C4FD2874F058}"/>
              </a:ext>
            </a:extLst>
          </p:cNvPr>
          <p:cNvSpPr/>
          <p:nvPr/>
        </p:nvSpPr>
        <p:spPr>
          <a:xfrm>
            <a:off x="9379527" y="53521"/>
            <a:ext cx="2812473" cy="595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628B65-D172-69C5-8F11-AF51D752B04C}"/>
              </a:ext>
            </a:extLst>
          </p:cNvPr>
          <p:cNvSpPr/>
          <p:nvPr/>
        </p:nvSpPr>
        <p:spPr>
          <a:xfrm>
            <a:off x="2052107" y="1831379"/>
            <a:ext cx="1092488" cy="169970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" name="Picture 47" descr="A blue and purple line drawing of a stack of papers&#10;&#10;Description automatically generated">
            <a:extLst>
              <a:ext uri="{FF2B5EF4-FFF2-40B4-BE49-F238E27FC236}">
                <a16:creationId xmlns:a16="http://schemas.microsoft.com/office/drawing/2014/main" id="{E3E1E448-C918-F2A8-6156-FC8A9E082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57" y="2382021"/>
            <a:ext cx="583767" cy="548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CF60A-BA55-62F7-7550-57D0EF13694B}"/>
              </a:ext>
            </a:extLst>
          </p:cNvPr>
          <p:cNvSpPr txBox="1"/>
          <p:nvPr/>
        </p:nvSpPr>
        <p:spPr>
          <a:xfrm>
            <a:off x="2275502" y="2006589"/>
            <a:ext cx="64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5B9695-5DEA-E2A9-181F-07FC3A442815}"/>
              </a:ext>
            </a:extLst>
          </p:cNvPr>
          <p:cNvSpPr/>
          <p:nvPr/>
        </p:nvSpPr>
        <p:spPr>
          <a:xfrm>
            <a:off x="2172951" y="3120391"/>
            <a:ext cx="830986" cy="251027"/>
          </a:xfrm>
          <a:prstGeom prst="rect">
            <a:avLst/>
          </a:prstGeom>
          <a:noFill/>
          <a:ln w="19050">
            <a:solidFill>
              <a:srgbClr val="E856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>
                <a:solidFill>
                  <a:schemeClr val="tx1"/>
                </a:solidFill>
              </a:rPr>
              <a:t>Volumes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A2FF9E-6DAB-B1B8-7C44-0B8B3DB22224}"/>
              </a:ext>
            </a:extLst>
          </p:cNvPr>
          <p:cNvCxnSpPr>
            <a:cxnSpLocks/>
          </p:cNvCxnSpPr>
          <p:nvPr/>
        </p:nvCxnSpPr>
        <p:spPr>
          <a:xfrm flipH="1">
            <a:off x="3524036" y="2681233"/>
            <a:ext cx="1631508" cy="451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C65D81-0793-E334-1A70-9713E26C2672}"/>
              </a:ext>
            </a:extLst>
          </p:cNvPr>
          <p:cNvSpPr txBox="1"/>
          <p:nvPr/>
        </p:nvSpPr>
        <p:spPr>
          <a:xfrm>
            <a:off x="667007" y="2382021"/>
            <a:ext cx="78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Ingest </a:t>
            </a:r>
          </a:p>
          <a:p>
            <a:pPr algn="ctr"/>
            <a:r>
              <a:rPr lang="en-AU" sz="1200"/>
              <a:t>docs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1D023-B016-9409-3B80-3F1E5DDB25C9}"/>
              </a:ext>
            </a:extLst>
          </p:cNvPr>
          <p:cNvSpPr txBox="1"/>
          <p:nvPr/>
        </p:nvSpPr>
        <p:spPr>
          <a:xfrm>
            <a:off x="1960211" y="1446033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Unity </a:t>
            </a:r>
            <a:r>
              <a:rPr lang="en-AU" sz="1200" err="1"/>
              <a:t>Catalog</a:t>
            </a:r>
            <a:endParaRPr lang="en-AU" sz="12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DDA8969-7062-A2D0-7D5D-5A5F472B5F9E}"/>
              </a:ext>
            </a:extLst>
          </p:cNvPr>
          <p:cNvSpPr/>
          <p:nvPr/>
        </p:nvSpPr>
        <p:spPr>
          <a:xfrm>
            <a:off x="1258290" y="4439380"/>
            <a:ext cx="2596864" cy="148951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E6FEF-0630-8E39-740A-B982018EA603}"/>
              </a:ext>
            </a:extLst>
          </p:cNvPr>
          <p:cNvSpPr txBox="1"/>
          <p:nvPr/>
        </p:nvSpPr>
        <p:spPr>
          <a:xfrm>
            <a:off x="1433486" y="4081329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Model Serving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7D35233-5871-EF55-5F4B-9F9FC3D54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4188" y="4601484"/>
            <a:ext cx="1103859" cy="110385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F75EF5-0299-B806-A5EE-96E60163B898}"/>
              </a:ext>
            </a:extLst>
          </p:cNvPr>
          <p:cNvSpPr txBox="1"/>
          <p:nvPr/>
        </p:nvSpPr>
        <p:spPr>
          <a:xfrm>
            <a:off x="1740788" y="5654344"/>
            <a:ext cx="191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Llama3.1 8B  LLM</a:t>
            </a:r>
          </a:p>
          <a:p>
            <a:endParaRPr lang="en-AU" sz="12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370FBBE-0C32-9E38-73FE-653808BFF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666" y="5016494"/>
            <a:ext cx="1103859" cy="273838"/>
          </a:xfrm>
          <a:prstGeom prst="rect">
            <a:avLst/>
          </a:prstGeom>
        </p:spPr>
      </p:pic>
      <p:pic>
        <p:nvPicPr>
          <p:cNvPr id="44" name="Graphic 43" descr="Users outline">
            <a:extLst>
              <a:ext uri="{FF2B5EF4-FFF2-40B4-BE49-F238E27FC236}">
                <a16:creationId xmlns:a16="http://schemas.microsoft.com/office/drawing/2014/main" id="{8C45599F-2D40-6621-9090-75DF4E13F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6371" y="668535"/>
            <a:ext cx="659258" cy="65925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FCB4AD-1E07-B607-CF7A-AA2A6DEF449A}"/>
              </a:ext>
            </a:extLst>
          </p:cNvPr>
          <p:cNvSpPr txBox="1"/>
          <p:nvPr/>
        </p:nvSpPr>
        <p:spPr>
          <a:xfrm>
            <a:off x="5627191" y="1176902"/>
            <a:ext cx="97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Users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233D3D-03B9-FB7C-FD13-51B716B31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0" y="2657401"/>
            <a:ext cx="1092488" cy="410396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41CFBBA-12E4-2836-7B7D-B8A76830ABB9}"/>
              </a:ext>
            </a:extLst>
          </p:cNvPr>
          <p:cNvSpPr/>
          <p:nvPr/>
        </p:nvSpPr>
        <p:spPr>
          <a:xfrm>
            <a:off x="5322624" y="1974032"/>
            <a:ext cx="1591884" cy="119811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98E2464-E9D7-F262-A92A-1E388DA57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5065" y="2383748"/>
            <a:ext cx="320643" cy="3005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DFF283-878B-AF62-ABF4-58FE2254EB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7321" y="2431615"/>
            <a:ext cx="988887" cy="2120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1F1AFC8-4A10-4071-9B74-C064B966F0EB}"/>
              </a:ext>
            </a:extLst>
          </p:cNvPr>
          <p:cNvSpPr txBox="1"/>
          <p:nvPr/>
        </p:nvSpPr>
        <p:spPr>
          <a:xfrm>
            <a:off x="5346523" y="1995468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UI Application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55E012-D1F3-15DC-F0A0-F998980D3913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5987279" y="1446033"/>
            <a:ext cx="0" cy="54943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962923-DFE6-78AB-8FDC-943C62601DB6}"/>
              </a:ext>
            </a:extLst>
          </p:cNvPr>
          <p:cNvCxnSpPr>
            <a:cxnSpLocks/>
          </p:cNvCxnSpPr>
          <p:nvPr/>
        </p:nvCxnSpPr>
        <p:spPr>
          <a:xfrm flipV="1">
            <a:off x="6271517" y="1432465"/>
            <a:ext cx="0" cy="54156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6F3E55D-C116-5F91-19D9-87060DFE9DA1}"/>
              </a:ext>
            </a:extLst>
          </p:cNvPr>
          <p:cNvSpPr txBox="1"/>
          <p:nvPr/>
        </p:nvSpPr>
        <p:spPr>
          <a:xfrm>
            <a:off x="5049645" y="1547816"/>
            <a:ext cx="97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Input files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18D121-D6F7-750D-A452-DC75CFF56D57}"/>
              </a:ext>
            </a:extLst>
          </p:cNvPr>
          <p:cNvSpPr txBox="1"/>
          <p:nvPr/>
        </p:nvSpPr>
        <p:spPr>
          <a:xfrm>
            <a:off x="6124933" y="1547816"/>
            <a:ext cx="15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Audit report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2982DF4-8A9D-022F-0DB8-517466FF63C6}"/>
              </a:ext>
            </a:extLst>
          </p:cNvPr>
          <p:cNvSpPr/>
          <p:nvPr/>
        </p:nvSpPr>
        <p:spPr>
          <a:xfrm>
            <a:off x="4491658" y="3629733"/>
            <a:ext cx="7212458" cy="266832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4160D83-1A42-FCC0-D7CD-D42BB21F7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0126" y="3869218"/>
            <a:ext cx="6416049" cy="213385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0C49439-65C3-200A-983B-76D4934A82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26" y="3790726"/>
            <a:ext cx="2080747" cy="40044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C49439-65C3-200A-983B-76D4934A82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4327" y="4109882"/>
            <a:ext cx="2080747" cy="4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9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3813AF-B695-BE92-AC08-EBB0F840E740}"/>
              </a:ext>
            </a:extLst>
          </p:cNvPr>
          <p:cNvSpPr txBox="1"/>
          <p:nvPr/>
        </p:nvSpPr>
        <p:spPr>
          <a:xfrm>
            <a:off x="3574472" y="3656660"/>
            <a:ext cx="5043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	    David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Occupation: Internal Auditor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926E4-F57E-3FBF-D861-5FDF23B9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537" y="-1"/>
            <a:ext cx="5385824" cy="3560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7736E-ED28-C883-042D-DD800E84FBFE}"/>
              </a:ext>
            </a:extLst>
          </p:cNvPr>
          <p:cNvSpPr txBox="1"/>
          <p:nvPr/>
        </p:nvSpPr>
        <p:spPr>
          <a:xfrm>
            <a:off x="392837" y="1411063"/>
            <a:ext cx="2341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Audit Planning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8DE6A-8FC9-464D-05FD-E8AAB4C591AE}"/>
              </a:ext>
            </a:extLst>
          </p:cNvPr>
          <p:cNvSpPr txBox="1"/>
          <p:nvPr/>
        </p:nvSpPr>
        <p:spPr>
          <a:xfrm>
            <a:off x="392837" y="2822127"/>
            <a:ext cx="2025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Fieldwork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Data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C3E4-B9CA-D2CB-B513-FBC4195B20C3}"/>
              </a:ext>
            </a:extLst>
          </p:cNvPr>
          <p:cNvSpPr txBox="1"/>
          <p:nvPr/>
        </p:nvSpPr>
        <p:spPr>
          <a:xfrm>
            <a:off x="392837" y="4288977"/>
            <a:ext cx="242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Analyse Findings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35A37-0B46-668F-0DE9-E0D09A529183}"/>
              </a:ext>
            </a:extLst>
          </p:cNvPr>
          <p:cNvSpPr txBox="1"/>
          <p:nvPr/>
        </p:nvSpPr>
        <p:spPr>
          <a:xfrm>
            <a:off x="2169379" y="5519750"/>
            <a:ext cx="3465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Develop Recommendations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5D9C-1821-2A3E-C564-C2DD1E1AD1DD}"/>
              </a:ext>
            </a:extLst>
          </p:cNvPr>
          <p:cNvSpPr txBox="1"/>
          <p:nvPr/>
        </p:nvSpPr>
        <p:spPr>
          <a:xfrm>
            <a:off x="6557371" y="5519750"/>
            <a:ext cx="2961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Draft the Audit Report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8BB59-9350-A715-31FA-8B7D7D045DC8}"/>
              </a:ext>
            </a:extLst>
          </p:cNvPr>
          <p:cNvSpPr txBox="1"/>
          <p:nvPr/>
        </p:nvSpPr>
        <p:spPr>
          <a:xfrm>
            <a:off x="9303177" y="4408218"/>
            <a:ext cx="2364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Review and Finalize the Report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7BD7CC-28AF-716A-D02E-1BB914E91ABD}"/>
              </a:ext>
            </a:extLst>
          </p:cNvPr>
          <p:cNvSpPr txBox="1"/>
          <p:nvPr/>
        </p:nvSpPr>
        <p:spPr>
          <a:xfrm>
            <a:off x="9303177" y="2458570"/>
            <a:ext cx="2653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Post-Audit Review</a:t>
            </a:r>
          </a:p>
        </p:txBody>
      </p:sp>
    </p:spTree>
    <p:extLst>
      <p:ext uri="{BB962C8B-B14F-4D97-AF65-F5344CB8AC3E}">
        <p14:creationId xmlns:p14="http://schemas.microsoft.com/office/powerpoint/2010/main" val="247789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954262-DA78-7BBB-12F3-F573CCE60EAF}"/>
              </a:ext>
            </a:extLst>
          </p:cNvPr>
          <p:cNvSpPr/>
          <p:nvPr/>
        </p:nvSpPr>
        <p:spPr>
          <a:xfrm>
            <a:off x="754201" y="971209"/>
            <a:ext cx="9622854" cy="43766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EAB4-0D7F-D6B5-6CAD-11ADA28E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Current Audit Report Process: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02F1FF-E334-0081-3525-92222C774CA8}"/>
              </a:ext>
            </a:extLst>
          </p:cNvPr>
          <p:cNvSpPr/>
          <p:nvPr/>
        </p:nvSpPr>
        <p:spPr>
          <a:xfrm>
            <a:off x="3291775" y="1357741"/>
            <a:ext cx="2651820" cy="3616038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7E5EA3-9BA8-046C-6FA9-17C5B893E594}"/>
              </a:ext>
            </a:extLst>
          </p:cNvPr>
          <p:cNvSpPr/>
          <p:nvPr/>
        </p:nvSpPr>
        <p:spPr>
          <a:xfrm>
            <a:off x="299193" y="1357741"/>
            <a:ext cx="2651819" cy="3616038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0ACBA7-BF82-24A2-8EAE-2D9BB22AE938}"/>
              </a:ext>
            </a:extLst>
          </p:cNvPr>
          <p:cNvSpPr/>
          <p:nvPr/>
        </p:nvSpPr>
        <p:spPr>
          <a:xfrm>
            <a:off x="6187375" y="1357740"/>
            <a:ext cx="2651820" cy="3616039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8ED386-5306-CE74-9EE3-BEF5C2321523}"/>
              </a:ext>
            </a:extLst>
          </p:cNvPr>
          <p:cNvSpPr/>
          <p:nvPr/>
        </p:nvSpPr>
        <p:spPr>
          <a:xfrm>
            <a:off x="9055146" y="1357740"/>
            <a:ext cx="2651820" cy="3616039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F24D5136-6DE0-9D58-357F-3B8C7608F5F9}"/>
              </a:ext>
            </a:extLst>
          </p:cNvPr>
          <p:cNvSpPr/>
          <p:nvPr/>
        </p:nvSpPr>
        <p:spPr>
          <a:xfrm>
            <a:off x="299192" y="1787233"/>
            <a:ext cx="2651820" cy="886691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Pre-Audit Preparation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AABF5BA2-7064-9D10-1EB3-A2F1C726074D}"/>
              </a:ext>
            </a:extLst>
          </p:cNvPr>
          <p:cNvSpPr/>
          <p:nvPr/>
        </p:nvSpPr>
        <p:spPr>
          <a:xfrm>
            <a:off x="3291775" y="1787232"/>
            <a:ext cx="2651820" cy="886691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Fieldwork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D25DDF57-77A4-D2A2-3CAE-C6EF1B651F05}"/>
              </a:ext>
            </a:extLst>
          </p:cNvPr>
          <p:cNvSpPr/>
          <p:nvPr/>
        </p:nvSpPr>
        <p:spPr>
          <a:xfrm>
            <a:off x="6159546" y="1787231"/>
            <a:ext cx="2651820" cy="886691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Analysis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9F72C004-50CA-D72E-F341-D3171874444B}"/>
              </a:ext>
            </a:extLst>
          </p:cNvPr>
          <p:cNvSpPr/>
          <p:nvPr/>
        </p:nvSpPr>
        <p:spPr>
          <a:xfrm>
            <a:off x="9027317" y="1787231"/>
            <a:ext cx="2651820" cy="8866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Report Drafting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A6CBA-F9DE-843E-8ACE-CD601A5A35E3}"/>
              </a:ext>
            </a:extLst>
          </p:cNvPr>
          <p:cNvSpPr txBox="1"/>
          <p:nvPr/>
        </p:nvSpPr>
        <p:spPr>
          <a:xfrm>
            <a:off x="-166254" y="2939762"/>
            <a:ext cx="2877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Gather necessary documents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Develop an audit checklist.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Conduct risk assessment.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ADB9B-35B5-7D4F-313E-80B833D657EB}"/>
              </a:ext>
            </a:extLst>
          </p:cNvPr>
          <p:cNvSpPr txBox="1"/>
          <p:nvPr/>
        </p:nvSpPr>
        <p:spPr>
          <a:xfrm>
            <a:off x="2927323" y="2803812"/>
            <a:ext cx="2877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Collect data via interviews and document reviews.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Test controls and processes.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Verify findings with relevant personnel.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A4D70-25F1-2D23-DFDD-609B3F4F366E}"/>
              </a:ext>
            </a:extLst>
          </p:cNvPr>
          <p:cNvSpPr txBox="1"/>
          <p:nvPr/>
        </p:nvSpPr>
        <p:spPr>
          <a:xfrm>
            <a:off x="5882437" y="2803812"/>
            <a:ext cx="26518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Evaluate internal controls and assess risks.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Conduct root cause analysis.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F5C5A-EF82-9D58-96C4-BB8193AE9AE4}"/>
              </a:ext>
            </a:extLst>
          </p:cNvPr>
          <p:cNvSpPr txBox="1"/>
          <p:nvPr/>
        </p:nvSpPr>
        <p:spPr>
          <a:xfrm>
            <a:off x="8611745" y="2776101"/>
            <a:ext cx="29785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Summarize key findings and provide recommendations.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Include management responses and risk assessments.</a:t>
            </a:r>
          </a:p>
        </p:txBody>
      </p:sp>
    </p:spTree>
    <p:extLst>
      <p:ext uri="{BB962C8B-B14F-4D97-AF65-F5344CB8AC3E}">
        <p14:creationId xmlns:p14="http://schemas.microsoft.com/office/powerpoint/2010/main" val="186060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3813AF-B695-BE92-AC08-EBB0F840E740}"/>
              </a:ext>
            </a:extLst>
          </p:cNvPr>
          <p:cNvSpPr txBox="1"/>
          <p:nvPr/>
        </p:nvSpPr>
        <p:spPr>
          <a:xfrm>
            <a:off x="402368" y="1528567"/>
            <a:ext cx="50430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David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Occupation: Internal Auditor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926E4-F57E-3FBF-D861-5FDF23B9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44" y="134016"/>
            <a:ext cx="4228407" cy="27955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25C2BBE-C04C-11FD-744D-631DD3E5DED8}"/>
              </a:ext>
            </a:extLst>
          </p:cNvPr>
          <p:cNvSpPr/>
          <p:nvPr/>
        </p:nvSpPr>
        <p:spPr>
          <a:xfrm>
            <a:off x="745492" y="2582295"/>
            <a:ext cx="9622854" cy="43766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30E0C0-D5ED-F9A0-A3CF-40CA4C6DDDCB}"/>
              </a:ext>
            </a:extLst>
          </p:cNvPr>
          <p:cNvSpPr/>
          <p:nvPr/>
        </p:nvSpPr>
        <p:spPr>
          <a:xfrm>
            <a:off x="3283066" y="3152499"/>
            <a:ext cx="2651820" cy="3126371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4461F48-C9A8-BEA6-2F48-85FD0B33927E}"/>
              </a:ext>
            </a:extLst>
          </p:cNvPr>
          <p:cNvSpPr/>
          <p:nvPr/>
        </p:nvSpPr>
        <p:spPr>
          <a:xfrm>
            <a:off x="290484" y="3152497"/>
            <a:ext cx="2651819" cy="3126373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3C07196-2EEF-09E4-ED6E-06B6491FA465}"/>
              </a:ext>
            </a:extLst>
          </p:cNvPr>
          <p:cNvSpPr/>
          <p:nvPr/>
        </p:nvSpPr>
        <p:spPr>
          <a:xfrm>
            <a:off x="6178666" y="3152499"/>
            <a:ext cx="2651820" cy="3126372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BF84AB-F35E-487E-C69F-1D043800B1C3}"/>
              </a:ext>
            </a:extLst>
          </p:cNvPr>
          <p:cNvSpPr/>
          <p:nvPr/>
        </p:nvSpPr>
        <p:spPr>
          <a:xfrm>
            <a:off x="9046437" y="3152499"/>
            <a:ext cx="2651820" cy="3126372"/>
          </a:xfrm>
          <a:prstGeom prst="round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D90C3546-71B5-20F2-7F2F-6BAEEEA5A42E}"/>
              </a:ext>
            </a:extLst>
          </p:cNvPr>
          <p:cNvSpPr/>
          <p:nvPr/>
        </p:nvSpPr>
        <p:spPr>
          <a:xfrm>
            <a:off x="290483" y="3613879"/>
            <a:ext cx="2651820" cy="662413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Pre-Audit Preparation</a:t>
            </a:r>
            <a:r>
              <a:rPr kumimoji="0" lang="en-US" altLang="en-US" sz="18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253CEEC9-A8BA-B569-3522-00C51385190D}"/>
              </a:ext>
            </a:extLst>
          </p:cNvPr>
          <p:cNvSpPr/>
          <p:nvPr/>
        </p:nvSpPr>
        <p:spPr>
          <a:xfrm>
            <a:off x="3283066" y="3613879"/>
            <a:ext cx="2651820" cy="662412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Fieldwork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2EF0023E-4871-1C1D-888F-4A50A8331A44}"/>
              </a:ext>
            </a:extLst>
          </p:cNvPr>
          <p:cNvSpPr/>
          <p:nvPr/>
        </p:nvSpPr>
        <p:spPr>
          <a:xfrm>
            <a:off x="6150837" y="3587931"/>
            <a:ext cx="2651820" cy="688359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Analysis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32D4F38-E6FD-625F-627D-ADA48BCDD90D}"/>
              </a:ext>
            </a:extLst>
          </p:cNvPr>
          <p:cNvSpPr/>
          <p:nvPr/>
        </p:nvSpPr>
        <p:spPr>
          <a:xfrm>
            <a:off x="9046437" y="3587931"/>
            <a:ext cx="2623991" cy="688359"/>
          </a:xfrm>
          <a:prstGeom prst="homePlat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Report Drafting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0739F-C487-88C0-46FD-A6CCF42C5F75}"/>
              </a:ext>
            </a:extLst>
          </p:cNvPr>
          <p:cNvSpPr txBox="1"/>
          <p:nvPr/>
        </p:nvSpPr>
        <p:spPr>
          <a:xfrm>
            <a:off x="-174963" y="4378469"/>
            <a:ext cx="28776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Gather necessary documents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Develop an audit checklist.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Conduct risk assessment.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37595-8B82-90C2-2FE3-E35045C31829}"/>
              </a:ext>
            </a:extLst>
          </p:cNvPr>
          <p:cNvSpPr txBox="1"/>
          <p:nvPr/>
        </p:nvSpPr>
        <p:spPr>
          <a:xfrm>
            <a:off x="2918614" y="4378469"/>
            <a:ext cx="2877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Collect data via interviews and document reviews.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Test controls and processes.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Verify findings with relevant personnel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07171-505A-56E1-F234-971C10FAC5BB}"/>
              </a:ext>
            </a:extLst>
          </p:cNvPr>
          <p:cNvSpPr txBox="1"/>
          <p:nvPr/>
        </p:nvSpPr>
        <p:spPr>
          <a:xfrm>
            <a:off x="5873728" y="4378469"/>
            <a:ext cx="26518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Evaluate internal controls and assess risks.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Conduct root cause analysis.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73064-C000-16AE-20AD-CF2BE7872BA7}"/>
              </a:ext>
            </a:extLst>
          </p:cNvPr>
          <p:cNvSpPr txBox="1"/>
          <p:nvPr/>
        </p:nvSpPr>
        <p:spPr>
          <a:xfrm>
            <a:off x="8603036" y="4378469"/>
            <a:ext cx="29785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Summarize key findings and provide recommendations.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Include management responses and risk assessments.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6FE44A-1A60-9127-9F88-0E4FF8CC44A1}"/>
              </a:ext>
            </a:extLst>
          </p:cNvPr>
          <p:cNvSpPr txBox="1"/>
          <p:nvPr/>
        </p:nvSpPr>
        <p:spPr>
          <a:xfrm>
            <a:off x="335273" y="505523"/>
            <a:ext cx="5599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>
                <a:solidFill>
                  <a:schemeClr val="bg1"/>
                </a:solidFill>
              </a:rPr>
              <a:t>A day in life for an auditor</a:t>
            </a:r>
          </a:p>
        </p:txBody>
      </p:sp>
    </p:spTree>
    <p:extLst>
      <p:ext uri="{BB962C8B-B14F-4D97-AF65-F5344CB8AC3E}">
        <p14:creationId xmlns:p14="http://schemas.microsoft.com/office/powerpoint/2010/main" val="155560711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DC85A4-C231-E4A2-9DF3-7DF72F84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039" y="0"/>
            <a:ext cx="5087060" cy="3219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021FE-6035-B598-5511-4D85B356BB9A}"/>
              </a:ext>
            </a:extLst>
          </p:cNvPr>
          <p:cNvSpPr txBox="1"/>
          <p:nvPr/>
        </p:nvSpPr>
        <p:spPr>
          <a:xfrm>
            <a:off x="366911" y="2018099"/>
            <a:ext cx="2575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Manual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973E0-C4A5-AB50-1C9A-57E4E65CE751}"/>
              </a:ext>
            </a:extLst>
          </p:cNvPr>
          <p:cNvSpPr txBox="1"/>
          <p:nvPr/>
        </p:nvSpPr>
        <p:spPr>
          <a:xfrm>
            <a:off x="580670" y="4734006"/>
            <a:ext cx="2785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Report Complexity</a:t>
            </a:r>
            <a:endParaRPr kumimoji="0" lang="en-AU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pic>
        <p:nvPicPr>
          <p:cNvPr id="13" name="Graphic 12" descr="Hourglass Finished outline">
            <a:extLst>
              <a:ext uri="{FF2B5EF4-FFF2-40B4-BE49-F238E27FC236}">
                <a16:creationId xmlns:a16="http://schemas.microsoft.com/office/drawing/2014/main" id="{3BDF47F7-865B-60A9-F277-9A31FF1B7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7294" y="4152856"/>
            <a:ext cx="691100" cy="691100"/>
          </a:xfrm>
          <a:prstGeom prst="rect">
            <a:avLst/>
          </a:prstGeom>
        </p:spPr>
      </p:pic>
      <p:pic>
        <p:nvPicPr>
          <p:cNvPr id="15" name="Graphic 14" descr="Clipboard All Crosses outline">
            <a:extLst>
              <a:ext uri="{FF2B5EF4-FFF2-40B4-BE49-F238E27FC236}">
                <a16:creationId xmlns:a16="http://schemas.microsoft.com/office/drawing/2014/main" id="{A764C3E9-FE73-534C-F3B9-90549F1BB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8981" y="3695656"/>
            <a:ext cx="914400" cy="914400"/>
          </a:xfrm>
          <a:prstGeom prst="rect">
            <a:avLst/>
          </a:prstGeom>
        </p:spPr>
      </p:pic>
      <p:pic>
        <p:nvPicPr>
          <p:cNvPr id="19" name="Graphic 18" descr="Crying face outline with solid fill">
            <a:extLst>
              <a:ext uri="{FF2B5EF4-FFF2-40B4-BE49-F238E27FC236}">
                <a16:creationId xmlns:a16="http://schemas.microsoft.com/office/drawing/2014/main" id="{18DB0B1A-39FD-804C-3CDA-656A55C41D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902" y="1002803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26DE99-E1CE-86FC-EDAC-DF69392D6EA4}"/>
              </a:ext>
            </a:extLst>
          </p:cNvPr>
          <p:cNvSpPr txBox="1"/>
          <p:nvPr/>
        </p:nvSpPr>
        <p:spPr>
          <a:xfrm>
            <a:off x="4610233" y="5027373"/>
            <a:ext cx="2971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Time Constraints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958DF-3D4A-71CD-7970-7FA10CB6FB44}"/>
              </a:ext>
            </a:extLst>
          </p:cNvPr>
          <p:cNvSpPr txBox="1"/>
          <p:nvPr/>
        </p:nvSpPr>
        <p:spPr>
          <a:xfrm>
            <a:off x="9064266" y="2325719"/>
            <a:ext cx="3127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High Cognitive Load</a:t>
            </a:r>
          </a:p>
        </p:txBody>
      </p:sp>
      <p:pic>
        <p:nvPicPr>
          <p:cNvPr id="25" name="Graphic 24" descr="Calculator outline">
            <a:extLst>
              <a:ext uri="{FF2B5EF4-FFF2-40B4-BE49-F238E27FC236}">
                <a16:creationId xmlns:a16="http://schemas.microsoft.com/office/drawing/2014/main" id="{732EDDAA-D73F-4D3E-CD72-819813C6D5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3866" y="415285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FE3D6A-81DB-89F5-97C3-A543349EDA55}"/>
              </a:ext>
            </a:extLst>
          </p:cNvPr>
          <p:cNvSpPr txBox="1"/>
          <p:nvPr/>
        </p:nvSpPr>
        <p:spPr>
          <a:xfrm>
            <a:off x="8690291" y="5106570"/>
            <a:ext cx="3453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Inadequate Audit Tools</a:t>
            </a:r>
          </a:p>
        </p:txBody>
      </p:sp>
      <p:pic>
        <p:nvPicPr>
          <p:cNvPr id="29" name="Graphic 28" descr="Good Idea outline">
            <a:extLst>
              <a:ext uri="{FF2B5EF4-FFF2-40B4-BE49-F238E27FC236}">
                <a16:creationId xmlns:a16="http://schemas.microsoft.com/office/drawing/2014/main" id="{650808FD-E675-C749-43DE-079358AE9E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35836" y="1222059"/>
            <a:ext cx="1064346" cy="10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0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B5A460-172E-FC47-DCB1-C4FD2874F058}"/>
              </a:ext>
            </a:extLst>
          </p:cNvPr>
          <p:cNvSpPr/>
          <p:nvPr/>
        </p:nvSpPr>
        <p:spPr>
          <a:xfrm>
            <a:off x="9379527" y="53521"/>
            <a:ext cx="2812473" cy="595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EA747-95AB-15D2-A45F-DD42DCEF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" y="6325608"/>
            <a:ext cx="12192000" cy="2691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114A1-8638-1473-3203-6DECBCB9C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96" y="53521"/>
            <a:ext cx="5972796" cy="697658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9478F71-DFAD-8A32-E2FD-DAF68609DB41}"/>
              </a:ext>
            </a:extLst>
          </p:cNvPr>
          <p:cNvGrpSpPr/>
          <p:nvPr/>
        </p:nvGrpSpPr>
        <p:grpSpPr>
          <a:xfrm>
            <a:off x="1796265" y="1662334"/>
            <a:ext cx="8097072" cy="2683634"/>
            <a:chOff x="1796265" y="1662334"/>
            <a:chExt cx="8097072" cy="268363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07CD36-CB57-B873-01A0-97CDBFEF6B39}"/>
                </a:ext>
              </a:extLst>
            </p:cNvPr>
            <p:cNvSpPr/>
            <p:nvPr/>
          </p:nvSpPr>
          <p:spPr>
            <a:xfrm>
              <a:off x="8363169" y="3339455"/>
              <a:ext cx="1503449" cy="100651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89C19C-3413-D638-1377-D1C20AC68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696" y="1758433"/>
              <a:ext cx="487763" cy="5407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B1441-960E-A019-908D-30D6ABCAEFF1}"/>
                </a:ext>
              </a:extLst>
            </p:cNvPr>
            <p:cNvSpPr txBox="1"/>
            <p:nvPr/>
          </p:nvSpPr>
          <p:spPr>
            <a:xfrm>
              <a:off x="5018924" y="2312409"/>
              <a:ext cx="18596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900"/>
                <a:t>Workflow controller agent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BCAD7F-0CE6-DCD8-26CA-A3F9EE203D13}"/>
                </a:ext>
              </a:extLst>
            </p:cNvPr>
            <p:cNvSpPr/>
            <p:nvPr/>
          </p:nvSpPr>
          <p:spPr>
            <a:xfrm>
              <a:off x="1796265" y="3329181"/>
              <a:ext cx="1503449" cy="100651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0A9B8E-AA04-BCA4-F35E-D6707BBDBA25}"/>
                </a:ext>
              </a:extLst>
            </p:cNvPr>
            <p:cNvSpPr/>
            <p:nvPr/>
          </p:nvSpPr>
          <p:spPr>
            <a:xfrm>
              <a:off x="3470955" y="3329181"/>
              <a:ext cx="1503449" cy="100651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A238EE-536D-18B8-B178-8A2C6A69FEBF}"/>
                </a:ext>
              </a:extLst>
            </p:cNvPr>
            <p:cNvSpPr/>
            <p:nvPr/>
          </p:nvSpPr>
          <p:spPr>
            <a:xfrm>
              <a:off x="5104632" y="3329181"/>
              <a:ext cx="1503449" cy="100651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7A87D-8140-9689-2692-D3A093E57155}"/>
                </a:ext>
              </a:extLst>
            </p:cNvPr>
            <p:cNvSpPr/>
            <p:nvPr/>
          </p:nvSpPr>
          <p:spPr>
            <a:xfrm>
              <a:off x="6729492" y="3329181"/>
              <a:ext cx="1503449" cy="100651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958E5D9-2A12-4938-6900-54FC0552DBCD}"/>
                </a:ext>
              </a:extLst>
            </p:cNvPr>
            <p:cNvSpPr/>
            <p:nvPr/>
          </p:nvSpPr>
          <p:spPr>
            <a:xfrm>
              <a:off x="4926544" y="1662334"/>
              <a:ext cx="1859623" cy="98255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2FA731-4C7C-5ADA-FF68-4C25152E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1413" y="3497598"/>
              <a:ext cx="668449" cy="5508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C6B166-F0A1-08DB-FC91-3C1EA22D8397}"/>
                </a:ext>
              </a:extLst>
            </p:cNvPr>
            <p:cNvSpPr txBox="1"/>
            <p:nvPr/>
          </p:nvSpPr>
          <p:spPr>
            <a:xfrm>
              <a:off x="5154033" y="4087687"/>
              <a:ext cx="14452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/>
                <a:t>Report Generator Agent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26F1342-75F0-BB6E-6C23-2E79AF10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5320" y="3486981"/>
              <a:ext cx="409767" cy="52906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696EB6-036D-26FC-A27A-29AF5B01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647" y="3441107"/>
              <a:ext cx="553622" cy="6046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15E838F-2243-2748-28A5-CA9BCBEEA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18" y="3451503"/>
              <a:ext cx="572235" cy="65315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1C1C365-3DF4-DC2B-AAE7-6417F6C36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41096" y="3441107"/>
              <a:ext cx="691754" cy="58634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EF4EEA-215A-9F00-5626-D74CFF8B1C6D}"/>
                </a:ext>
              </a:extLst>
            </p:cNvPr>
            <p:cNvSpPr txBox="1"/>
            <p:nvPr/>
          </p:nvSpPr>
          <p:spPr>
            <a:xfrm>
              <a:off x="3486109" y="4087687"/>
              <a:ext cx="16272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900"/>
                <a:t>Risk Assessment Agent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CB41E7-BE76-CA66-BC32-E6CD5E4C4343}"/>
                </a:ext>
              </a:extLst>
            </p:cNvPr>
            <p:cNvSpPr txBox="1"/>
            <p:nvPr/>
          </p:nvSpPr>
          <p:spPr>
            <a:xfrm>
              <a:off x="1866211" y="4087687"/>
              <a:ext cx="14452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900"/>
                <a:t>Preprocessor Agent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ECB67E-A269-995F-3303-878A16E609B7}"/>
                </a:ext>
              </a:extLst>
            </p:cNvPr>
            <p:cNvSpPr txBox="1"/>
            <p:nvPr/>
          </p:nvSpPr>
          <p:spPr>
            <a:xfrm>
              <a:off x="6787710" y="4087687"/>
              <a:ext cx="14452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900"/>
                <a:t>Error Handler Agent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EAF931-91F5-00CE-23E3-468E548DF44A}"/>
                </a:ext>
              </a:extLst>
            </p:cNvPr>
            <p:cNvSpPr txBox="1"/>
            <p:nvPr/>
          </p:nvSpPr>
          <p:spPr>
            <a:xfrm>
              <a:off x="8448106" y="4087687"/>
              <a:ext cx="14452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900"/>
                <a:t>User Interaction Agent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3A4643D0-DF7E-7561-DE4C-12FD0ABC1C35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rot="5400000" flipH="1" flipV="1">
              <a:off x="3860029" y="1332854"/>
              <a:ext cx="684289" cy="3308366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0A64818-01FF-B651-D754-8F2C9AD73EC1}"/>
                </a:ext>
              </a:extLst>
            </p:cNvPr>
            <p:cNvCxnSpPr>
              <a:cxnSpLocks/>
              <a:stCxn id="13" idx="0"/>
              <a:endCxn id="16" idx="2"/>
            </p:cNvCxnSpPr>
            <p:nvPr/>
          </p:nvCxnSpPr>
          <p:spPr>
            <a:xfrm rot="5400000" flipH="1" flipV="1">
              <a:off x="4697374" y="2170199"/>
              <a:ext cx="684289" cy="1633676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85AF758-6E78-42E8-FBBB-07434403CD81}"/>
                </a:ext>
              </a:extLst>
            </p:cNvPr>
            <p:cNvCxnSpPr>
              <a:cxnSpLocks/>
              <a:stCxn id="14" idx="0"/>
              <a:endCxn id="16" idx="2"/>
            </p:cNvCxnSpPr>
            <p:nvPr/>
          </p:nvCxnSpPr>
          <p:spPr>
            <a:xfrm rot="16200000" flipV="1">
              <a:off x="5514213" y="2987036"/>
              <a:ext cx="684289" cy="1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5EB76857-4E3E-ADA1-C3C0-5D953EC1B731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rot="16200000" flipV="1">
              <a:off x="6326643" y="2174606"/>
              <a:ext cx="684289" cy="1624861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0DB1D039-41F2-AE07-C5DF-6BEE77289B79}"/>
                </a:ext>
              </a:extLst>
            </p:cNvPr>
            <p:cNvCxnSpPr>
              <a:cxnSpLocks/>
              <a:stCxn id="2" idx="0"/>
              <a:endCxn id="16" idx="2"/>
            </p:cNvCxnSpPr>
            <p:nvPr/>
          </p:nvCxnSpPr>
          <p:spPr>
            <a:xfrm rot="16200000" flipV="1">
              <a:off x="7138344" y="1362905"/>
              <a:ext cx="694563" cy="3258538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4F5D3A3-F97A-C808-CD1B-B7826A8DA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569" y="3674859"/>
              <a:ext cx="469180" cy="46918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BB2AE3A-E5AC-8573-DC6E-E08C521E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61540" y="3664823"/>
              <a:ext cx="313205" cy="35122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9D2B4E5-1237-29E0-B608-F5EF7D334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07895" y="3603282"/>
              <a:ext cx="346617" cy="39848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D411F8D-5EDB-C18E-A7AC-DB12D2F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21091" y="3596077"/>
              <a:ext cx="445099" cy="40568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43E8490-5114-EA49-7D2A-197FB220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39582" y="3608465"/>
              <a:ext cx="510986" cy="47399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30FB9D6-F6D8-D385-C4E4-F67CFE133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01032" y="1863037"/>
              <a:ext cx="625905" cy="471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334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Paper outline">
            <a:extLst>
              <a:ext uri="{FF2B5EF4-FFF2-40B4-BE49-F238E27FC236}">
                <a16:creationId xmlns:a16="http://schemas.microsoft.com/office/drawing/2014/main" id="{75606081-8614-C90A-68F5-8CD83EBC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4158" y="2592584"/>
            <a:ext cx="775456" cy="7754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B5A460-172E-FC47-DCB1-C4FD2874F058}"/>
              </a:ext>
            </a:extLst>
          </p:cNvPr>
          <p:cNvSpPr/>
          <p:nvPr/>
        </p:nvSpPr>
        <p:spPr>
          <a:xfrm>
            <a:off x="9379527" y="53521"/>
            <a:ext cx="2812473" cy="595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628B65-D172-69C5-8F11-AF51D752B04C}"/>
              </a:ext>
            </a:extLst>
          </p:cNvPr>
          <p:cNvSpPr/>
          <p:nvPr/>
        </p:nvSpPr>
        <p:spPr>
          <a:xfrm>
            <a:off x="2159725" y="1950720"/>
            <a:ext cx="1428206" cy="176784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7511C8C9-E0D4-8CB9-3542-D0B527DC2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6819" y="2001063"/>
            <a:ext cx="775456" cy="775456"/>
          </a:xfrm>
          <a:prstGeom prst="rect">
            <a:avLst/>
          </a:prstGeom>
        </p:spPr>
      </p:pic>
      <p:pic>
        <p:nvPicPr>
          <p:cNvPr id="16" name="Graphic 15" descr="Paper outline">
            <a:extLst>
              <a:ext uri="{FF2B5EF4-FFF2-40B4-BE49-F238E27FC236}">
                <a16:creationId xmlns:a16="http://schemas.microsoft.com/office/drawing/2014/main" id="{EB188C92-B3D2-C0C3-E43A-8FD3D5E3A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161318" y="2834640"/>
            <a:ext cx="457200" cy="457200"/>
          </a:xfrm>
          <a:prstGeom prst="rect">
            <a:avLst/>
          </a:prstGeom>
        </p:spPr>
      </p:pic>
      <p:pic>
        <p:nvPicPr>
          <p:cNvPr id="17" name="Graphic 16" descr="Paper outline">
            <a:extLst>
              <a:ext uri="{FF2B5EF4-FFF2-40B4-BE49-F238E27FC236}">
                <a16:creationId xmlns:a16="http://schemas.microsoft.com/office/drawing/2014/main" id="{37340961-DEC4-266B-CE5F-7155C499A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313718" y="2987040"/>
            <a:ext cx="457200" cy="457200"/>
          </a:xfrm>
          <a:prstGeom prst="rect">
            <a:avLst/>
          </a:prstGeom>
        </p:spPr>
      </p:pic>
      <p:pic>
        <p:nvPicPr>
          <p:cNvPr id="18" name="Graphic 17" descr="Paper outline">
            <a:extLst>
              <a:ext uri="{FF2B5EF4-FFF2-40B4-BE49-F238E27FC236}">
                <a16:creationId xmlns:a16="http://schemas.microsoft.com/office/drawing/2014/main" id="{91E328D9-B6C9-E42A-3D79-0DCDF32AE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6118" y="3139440"/>
            <a:ext cx="457200" cy="45720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3CABD04-C110-BC96-F89C-3CA52AAB5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4531759"/>
            <a:ext cx="1335335" cy="1335335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3A9BA60-3503-44CD-FFE4-701E03B7447C}"/>
              </a:ext>
            </a:extLst>
          </p:cNvPr>
          <p:cNvSpPr/>
          <p:nvPr/>
        </p:nvSpPr>
        <p:spPr>
          <a:xfrm>
            <a:off x="6942368" y="4086569"/>
            <a:ext cx="571500" cy="762000"/>
          </a:xfrm>
          <a:custGeom>
            <a:avLst/>
            <a:gdLst>
              <a:gd name="connsiteX0" fmla="*/ 0 w 571500"/>
              <a:gd name="connsiteY0" fmla="*/ 0 h 762000"/>
              <a:gd name="connsiteX1" fmla="*/ 0 w 571500"/>
              <a:gd name="connsiteY1" fmla="*/ 762000 h 762000"/>
              <a:gd name="connsiteX2" fmla="*/ 571500 w 571500"/>
              <a:gd name="connsiteY2" fmla="*/ 762000 h 762000"/>
              <a:gd name="connsiteX3" fmla="*/ 571500 w 571500"/>
              <a:gd name="connsiteY3" fmla="*/ 205607 h 762000"/>
              <a:gd name="connsiteX4" fmla="*/ 365893 w 571500"/>
              <a:gd name="connsiteY4" fmla="*/ 0 h 762000"/>
              <a:gd name="connsiteX5" fmla="*/ 371637 w 571500"/>
              <a:gd name="connsiteY5" fmla="*/ 32680 h 762000"/>
              <a:gd name="connsiteX6" fmla="*/ 538820 w 571500"/>
              <a:gd name="connsiteY6" fmla="*/ 199863 h 762000"/>
              <a:gd name="connsiteX7" fmla="*/ 538819 w 571500"/>
              <a:gd name="connsiteY7" fmla="*/ 199997 h 762000"/>
              <a:gd name="connsiteX8" fmla="*/ 538753 w 571500"/>
              <a:gd name="connsiteY8" fmla="*/ 200025 h 762000"/>
              <a:gd name="connsiteX9" fmla="*/ 371475 w 571500"/>
              <a:gd name="connsiteY9" fmla="*/ 200025 h 762000"/>
              <a:gd name="connsiteX10" fmla="*/ 371475 w 571500"/>
              <a:gd name="connsiteY10" fmla="*/ 32747 h 762000"/>
              <a:gd name="connsiteX11" fmla="*/ 371571 w 571500"/>
              <a:gd name="connsiteY11" fmla="*/ 32653 h 762000"/>
              <a:gd name="connsiteX12" fmla="*/ 371637 w 571500"/>
              <a:gd name="connsiteY12" fmla="*/ 32680 h 762000"/>
              <a:gd name="connsiteX13" fmla="*/ 19050 w 571500"/>
              <a:gd name="connsiteY13" fmla="*/ 742950 h 762000"/>
              <a:gd name="connsiteX14" fmla="*/ 19050 w 571500"/>
              <a:gd name="connsiteY14" fmla="*/ 19050 h 762000"/>
              <a:gd name="connsiteX15" fmla="*/ 352425 w 571500"/>
              <a:gd name="connsiteY15" fmla="*/ 19050 h 762000"/>
              <a:gd name="connsiteX16" fmla="*/ 352425 w 571500"/>
              <a:gd name="connsiteY16" fmla="*/ 219075 h 762000"/>
              <a:gd name="connsiteX17" fmla="*/ 552450 w 571500"/>
              <a:gd name="connsiteY17" fmla="*/ 219075 h 762000"/>
              <a:gd name="connsiteX18" fmla="*/ 552450 w 571500"/>
              <a:gd name="connsiteY18" fmla="*/ 7429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71500" h="762000">
                <a:moveTo>
                  <a:pt x="0" y="0"/>
                </a:moveTo>
                <a:lnTo>
                  <a:pt x="0" y="762000"/>
                </a:lnTo>
                <a:lnTo>
                  <a:pt x="571500" y="762000"/>
                </a:lnTo>
                <a:lnTo>
                  <a:pt x="571500" y="205607"/>
                </a:lnTo>
                <a:lnTo>
                  <a:pt x="365893" y="0"/>
                </a:lnTo>
                <a:close/>
                <a:moveTo>
                  <a:pt x="371637" y="32680"/>
                </a:moveTo>
                <a:lnTo>
                  <a:pt x="538820" y="199863"/>
                </a:lnTo>
                <a:cubicBezTo>
                  <a:pt x="538857" y="199900"/>
                  <a:pt x="538856" y="199961"/>
                  <a:pt x="538819" y="199997"/>
                </a:cubicBezTo>
                <a:cubicBezTo>
                  <a:pt x="538801" y="200015"/>
                  <a:pt x="538778" y="200025"/>
                  <a:pt x="538753" y="200025"/>
                </a:cubicBezTo>
                <a:lnTo>
                  <a:pt x="371475" y="200025"/>
                </a:lnTo>
                <a:lnTo>
                  <a:pt x="371475" y="32747"/>
                </a:lnTo>
                <a:cubicBezTo>
                  <a:pt x="371476" y="32695"/>
                  <a:pt x="371519" y="32653"/>
                  <a:pt x="371571" y="32653"/>
                </a:cubicBezTo>
                <a:cubicBezTo>
                  <a:pt x="371596" y="32654"/>
                  <a:pt x="371620" y="32663"/>
                  <a:pt x="371637" y="32680"/>
                </a:cubicBezTo>
                <a:close/>
                <a:moveTo>
                  <a:pt x="19050" y="742950"/>
                </a:moveTo>
                <a:lnTo>
                  <a:pt x="19050" y="19050"/>
                </a:lnTo>
                <a:lnTo>
                  <a:pt x="352425" y="19050"/>
                </a:lnTo>
                <a:lnTo>
                  <a:pt x="352425" y="219075"/>
                </a:lnTo>
                <a:lnTo>
                  <a:pt x="552450" y="219075"/>
                </a:lnTo>
                <a:lnTo>
                  <a:pt x="552450" y="742950"/>
                </a:lnTo>
                <a:close/>
              </a:path>
            </a:pathLst>
          </a:custGeom>
          <a:solidFill>
            <a:schemeClr val="accent5"/>
          </a:solidFill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3530058-0753-6080-557A-B6BD83E22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8561" y="898357"/>
            <a:ext cx="828675" cy="828675"/>
          </a:xfrm>
          <a:prstGeom prst="rect">
            <a:avLst/>
          </a:prstGeom>
        </p:spPr>
      </p:pic>
      <p:pic>
        <p:nvPicPr>
          <p:cNvPr id="27" name="Picture 26" descr="A close-up of a paper&#10;&#10;Description automatically generated">
            <a:extLst>
              <a:ext uri="{FF2B5EF4-FFF2-40B4-BE49-F238E27FC236}">
                <a16:creationId xmlns:a16="http://schemas.microsoft.com/office/drawing/2014/main" id="{4BC30290-83F3-35F8-6263-92E30693D6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11" y="4956842"/>
            <a:ext cx="828675" cy="828675"/>
          </a:xfrm>
          <a:prstGeom prst="rect">
            <a:avLst/>
          </a:prstGeom>
        </p:spPr>
      </p:pic>
      <p:pic>
        <p:nvPicPr>
          <p:cNvPr id="29" name="Picture 28" descr="A close-up of a paper&#10;&#10;Description automatically generated">
            <a:extLst>
              <a:ext uri="{FF2B5EF4-FFF2-40B4-BE49-F238E27FC236}">
                <a16:creationId xmlns:a16="http://schemas.microsoft.com/office/drawing/2014/main" id="{0F8C29D3-22FF-E5E1-F0FA-60E1576F7C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38" y="4530308"/>
            <a:ext cx="771525" cy="7810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72EB1FF-9746-B201-6153-54AFDE5A4049}"/>
              </a:ext>
            </a:extLst>
          </p:cNvPr>
          <p:cNvSpPr/>
          <p:nvPr/>
        </p:nvSpPr>
        <p:spPr>
          <a:xfrm>
            <a:off x="6111760" y="1282899"/>
            <a:ext cx="487830" cy="66782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FB67A3B-C0B8-6267-E1E0-80DF6B7B1F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59" y="2005965"/>
            <a:ext cx="828675" cy="8286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A882996-D020-0ABF-5CD9-AE255B2281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8239" y="1811534"/>
            <a:ext cx="771525" cy="781050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E0A3C7F-7DEF-6DC4-1816-63AB6C00DC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85118" y="4742226"/>
            <a:ext cx="914400" cy="914400"/>
          </a:xfrm>
          <a:prstGeom prst="rect">
            <a:avLst/>
          </a:prstGeom>
        </p:spPr>
      </p:pic>
      <p:pic>
        <p:nvPicPr>
          <p:cNvPr id="36" name="Graphic 35" descr="Paper outline">
            <a:extLst>
              <a:ext uri="{FF2B5EF4-FFF2-40B4-BE49-F238E27FC236}">
                <a16:creationId xmlns:a16="http://schemas.microsoft.com/office/drawing/2014/main" id="{B425B5D8-1B4D-328D-38FA-88FFF39760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88800" y="3121800"/>
            <a:ext cx="914400" cy="914400"/>
          </a:xfrm>
          <a:prstGeom prst="rect">
            <a:avLst/>
          </a:prstGeom>
        </p:spPr>
      </p:pic>
      <p:pic>
        <p:nvPicPr>
          <p:cNvPr id="38" name="Graphic 37" descr="Contract outline">
            <a:extLst>
              <a:ext uri="{FF2B5EF4-FFF2-40B4-BE49-F238E27FC236}">
                <a16:creationId xmlns:a16="http://schemas.microsoft.com/office/drawing/2014/main" id="{C7BECEF9-5010-62FD-F93D-B8B770308D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4297" y="3204678"/>
            <a:ext cx="914400" cy="914400"/>
          </a:xfrm>
          <a:prstGeom prst="rect">
            <a:avLst/>
          </a:prstGeom>
        </p:spPr>
      </p:pic>
      <p:pic>
        <p:nvPicPr>
          <p:cNvPr id="48" name="Picture 47" descr="A blue and purple line drawing of a stack of papers&#10;&#10;Description automatically generated">
            <a:extLst>
              <a:ext uri="{FF2B5EF4-FFF2-40B4-BE49-F238E27FC236}">
                <a16:creationId xmlns:a16="http://schemas.microsoft.com/office/drawing/2014/main" id="{E3E1E448-C918-F2A8-6156-FC8A9E082A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50" y="351393"/>
            <a:ext cx="828675" cy="8286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CC9EE4D-FFCC-84E0-4A68-928614EE1A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9269" y="351393"/>
            <a:ext cx="1308759" cy="1226619"/>
          </a:xfrm>
          <a:prstGeom prst="rect">
            <a:avLst/>
          </a:prstGeom>
        </p:spPr>
      </p:pic>
      <p:pic>
        <p:nvPicPr>
          <p:cNvPr id="69" name="Graphic 68" descr="Robot outline">
            <a:extLst>
              <a:ext uri="{FF2B5EF4-FFF2-40B4-BE49-F238E27FC236}">
                <a16:creationId xmlns:a16="http://schemas.microsoft.com/office/drawing/2014/main" id="{A36D50CA-69DA-76BD-331C-C3FC4A3104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96000" y="4519831"/>
            <a:ext cx="735458" cy="7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8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DC85A4-C231-E4A2-9DF3-7DF72F84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039" y="0"/>
            <a:ext cx="5087060" cy="3219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021FE-6035-B598-5511-4D85B356BB9A}"/>
              </a:ext>
            </a:extLst>
          </p:cNvPr>
          <p:cNvSpPr txBox="1"/>
          <p:nvPr/>
        </p:nvSpPr>
        <p:spPr>
          <a:xfrm>
            <a:off x="523668" y="2325719"/>
            <a:ext cx="2575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Manual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973E0-C4A5-AB50-1C9A-57E4E65CE751}"/>
              </a:ext>
            </a:extLst>
          </p:cNvPr>
          <p:cNvSpPr txBox="1"/>
          <p:nvPr/>
        </p:nvSpPr>
        <p:spPr>
          <a:xfrm>
            <a:off x="584631" y="5106570"/>
            <a:ext cx="278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Report Complexity</a:t>
            </a:r>
            <a:endParaRPr kumimoji="0" lang="en-AU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rkOT"/>
              <a:ea typeface="+mn-ea"/>
              <a:cs typeface="+mn-cs"/>
            </a:endParaRPr>
          </a:p>
        </p:txBody>
      </p:sp>
      <p:pic>
        <p:nvPicPr>
          <p:cNvPr id="13" name="Graphic 12" descr="Hourglass Finished outline">
            <a:extLst>
              <a:ext uri="{FF2B5EF4-FFF2-40B4-BE49-F238E27FC236}">
                <a16:creationId xmlns:a16="http://schemas.microsoft.com/office/drawing/2014/main" id="{3BDF47F7-865B-60A9-F277-9A31FF1B7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7293" y="4176810"/>
            <a:ext cx="748043" cy="748043"/>
          </a:xfrm>
          <a:prstGeom prst="rect">
            <a:avLst/>
          </a:prstGeom>
        </p:spPr>
      </p:pic>
      <p:pic>
        <p:nvPicPr>
          <p:cNvPr id="15" name="Graphic 14" descr="Clipboard All Crosses outline">
            <a:extLst>
              <a:ext uri="{FF2B5EF4-FFF2-40B4-BE49-F238E27FC236}">
                <a16:creationId xmlns:a16="http://schemas.microsoft.com/office/drawing/2014/main" id="{A764C3E9-FE73-534C-F3B9-90549F1BB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8981" y="4065161"/>
            <a:ext cx="914400" cy="914400"/>
          </a:xfrm>
          <a:prstGeom prst="rect">
            <a:avLst/>
          </a:prstGeom>
        </p:spPr>
      </p:pic>
      <p:pic>
        <p:nvPicPr>
          <p:cNvPr id="19" name="Graphic 18" descr="Crying face outline with solid fill">
            <a:extLst>
              <a:ext uri="{FF2B5EF4-FFF2-40B4-BE49-F238E27FC236}">
                <a16:creationId xmlns:a16="http://schemas.microsoft.com/office/drawing/2014/main" id="{18DB0B1A-39FD-804C-3CDA-656A55C41D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7374" y="1247664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26DE99-E1CE-86FC-EDAC-DF69392D6EA4}"/>
              </a:ext>
            </a:extLst>
          </p:cNvPr>
          <p:cNvSpPr txBox="1"/>
          <p:nvPr/>
        </p:nvSpPr>
        <p:spPr>
          <a:xfrm>
            <a:off x="4610233" y="5106570"/>
            <a:ext cx="297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Time Constraints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958DF-3D4A-71CD-7970-7FA10CB6FB44}"/>
              </a:ext>
            </a:extLst>
          </p:cNvPr>
          <p:cNvSpPr txBox="1"/>
          <p:nvPr/>
        </p:nvSpPr>
        <p:spPr>
          <a:xfrm>
            <a:off x="8776881" y="2325719"/>
            <a:ext cx="312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High Cognitive Load</a:t>
            </a:r>
          </a:p>
        </p:txBody>
      </p:sp>
      <p:pic>
        <p:nvPicPr>
          <p:cNvPr id="25" name="Graphic 24" descr="Calculator outline">
            <a:extLst>
              <a:ext uri="{FF2B5EF4-FFF2-40B4-BE49-F238E27FC236}">
                <a16:creationId xmlns:a16="http://schemas.microsoft.com/office/drawing/2014/main" id="{732EDDAA-D73F-4D3E-CD72-819813C6D5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3733" y="406516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FE3D6A-81DB-89F5-97C3-A543349EDA55}"/>
              </a:ext>
            </a:extLst>
          </p:cNvPr>
          <p:cNvSpPr txBox="1"/>
          <p:nvPr/>
        </p:nvSpPr>
        <p:spPr>
          <a:xfrm>
            <a:off x="8690291" y="5106570"/>
            <a:ext cx="3453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Inadequate Audit Tools</a:t>
            </a:r>
          </a:p>
        </p:txBody>
      </p:sp>
      <p:pic>
        <p:nvPicPr>
          <p:cNvPr id="29" name="Graphic 28" descr="Good Idea outline">
            <a:extLst>
              <a:ext uri="{FF2B5EF4-FFF2-40B4-BE49-F238E27FC236}">
                <a16:creationId xmlns:a16="http://schemas.microsoft.com/office/drawing/2014/main" id="{650808FD-E675-C749-43DE-079358AE9E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7461" y="1097718"/>
            <a:ext cx="1064346" cy="10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9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9028D0-D627-3FF0-9760-1240506E81E1}"/>
              </a:ext>
            </a:extLst>
          </p:cNvPr>
          <p:cNvSpPr txBox="1"/>
          <p:nvPr/>
        </p:nvSpPr>
        <p:spPr>
          <a:xfrm>
            <a:off x="5879888" y="1964490"/>
            <a:ext cx="5937643" cy="2896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AU" sz="1600"/>
              <a:t>For a large organisation conducting many audits annually, this translates to: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Reduction in report writing time from weeks to hours.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Increased consistency across audit reports.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Faster delivery of insights to stakeholders.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More time for high-value analysis and recommendations.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AU" sz="1600"/>
              <a:t>Improved risk management through faster issue identification.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66CBA-9C7B-5F77-0E14-9B5E99E1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1" y="2094272"/>
            <a:ext cx="4705876" cy="2399685"/>
          </a:xfrm>
          <a:prstGeom prst="rect">
            <a:avLst/>
          </a:prstGeom>
          <a:effectLst>
            <a:glow>
              <a:schemeClr val="accent1">
                <a:alpha val="19000"/>
              </a:schemeClr>
            </a:glow>
            <a:outerShdw blurRad="50800" dist="50800" dir="5400000" sx="99000" sy="99000" algn="ctr" rotWithShape="0">
              <a:srgbClr val="000000"/>
            </a:outerShdw>
            <a:softEdge rad="114300"/>
          </a:effectLst>
          <a:scene3d>
            <a:camera prst="orthographicFront"/>
            <a:lightRig rig="threePt" dir="t"/>
          </a:scene3d>
          <a:sp3d z="12700"/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0C58CD2D-69D5-AC6E-A508-AFE19514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97" y="537779"/>
            <a:ext cx="9573009" cy="694712"/>
          </a:xfrm>
        </p:spPr>
        <p:txBody>
          <a:bodyPr/>
          <a:lstStyle/>
          <a:p>
            <a:r>
              <a:rPr lang="en-AU" sz="2800" err="1"/>
              <a:t>GenAudit</a:t>
            </a:r>
            <a:r>
              <a:rPr lang="en-AU" sz="2800"/>
              <a:t>: Driving significant business 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2C647-8DA8-F782-F99D-97C53F53B931}"/>
              </a:ext>
            </a:extLst>
          </p:cNvPr>
          <p:cNvSpPr txBox="1"/>
          <p:nvPr/>
        </p:nvSpPr>
        <p:spPr>
          <a:xfrm>
            <a:off x="1173616" y="4537502"/>
            <a:ext cx="4002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err="1">
                <a:ln>
                  <a:noFill/>
                </a:ln>
                <a:solidFill>
                  <a:srgbClr val="006280"/>
                </a:solidFill>
                <a:effectLst/>
                <a:uLnTx/>
                <a:uFillTx/>
                <a:latin typeface="MarkOT-Heavy"/>
                <a:ea typeface="ADLaM Display" panose="02010000000000000000" pitchFamily="2" charset="0"/>
                <a:cs typeface="ADLaM Display" panose="02010000000000000000" pitchFamily="2" charset="0"/>
              </a:rPr>
              <a:t>GenAudit</a:t>
            </a:r>
            <a:endParaRPr kumimoji="0" lang="en-AU" sz="3600" b="1" i="0" u="none" strike="noStrike" kern="1200" cap="none" spc="0" normalizeH="0" baseline="0" noProof="0">
              <a:ln>
                <a:noFill/>
              </a:ln>
              <a:solidFill>
                <a:srgbClr val="006280"/>
              </a:solidFill>
              <a:effectLst/>
              <a:uLnTx/>
              <a:uFillTx/>
              <a:latin typeface="MarkOT-Heavy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089862"/>
      </p:ext>
    </p:extLst>
  </p:cSld>
  <p:clrMapOvr>
    <a:masterClrMapping/>
  </p:clrMapOvr>
  <p:transition spd="med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B5A460-172E-FC47-DCB1-C4FD2874F058}"/>
              </a:ext>
            </a:extLst>
          </p:cNvPr>
          <p:cNvSpPr/>
          <p:nvPr/>
        </p:nvSpPr>
        <p:spPr>
          <a:xfrm>
            <a:off x="9379527" y="53521"/>
            <a:ext cx="2812473" cy="595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6139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628B65-D172-69C5-8F11-AF51D752B04C}"/>
              </a:ext>
            </a:extLst>
          </p:cNvPr>
          <p:cNvSpPr/>
          <p:nvPr/>
        </p:nvSpPr>
        <p:spPr>
          <a:xfrm>
            <a:off x="6325467" y="1150917"/>
            <a:ext cx="1508151" cy="151691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" name="Picture 47" descr="A blue and purple line drawing of a stack of papers&#10;&#10;Description automatically generated">
            <a:extLst>
              <a:ext uri="{FF2B5EF4-FFF2-40B4-BE49-F238E27FC236}">
                <a16:creationId xmlns:a16="http://schemas.microsoft.com/office/drawing/2014/main" id="{E3E1E448-C918-F2A8-6156-FC8A9E082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77" y="1484047"/>
            <a:ext cx="583767" cy="548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CF60A-BA55-62F7-7550-57D0EF13694B}"/>
              </a:ext>
            </a:extLst>
          </p:cNvPr>
          <p:cNvSpPr txBox="1"/>
          <p:nvPr/>
        </p:nvSpPr>
        <p:spPr>
          <a:xfrm>
            <a:off x="6674276" y="1173630"/>
            <a:ext cx="64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5B9695-5DEA-E2A9-181F-07FC3A442815}"/>
              </a:ext>
            </a:extLst>
          </p:cNvPr>
          <p:cNvSpPr/>
          <p:nvPr/>
        </p:nvSpPr>
        <p:spPr>
          <a:xfrm>
            <a:off x="6629885" y="2173597"/>
            <a:ext cx="899314" cy="37449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>
                <a:solidFill>
                  <a:schemeClr val="tx1"/>
                </a:solidFill>
              </a:rPr>
              <a:t>DBFS</a:t>
            </a:r>
          </a:p>
          <a:p>
            <a:pPr algn="ctr"/>
            <a:r>
              <a:rPr lang="en-AU" sz="1050">
                <a:solidFill>
                  <a:schemeClr val="tx1"/>
                </a:solidFill>
              </a:rPr>
              <a:t>Volumes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A2FF9E-6DAB-B1B8-7C44-0B8B3DB22224}"/>
              </a:ext>
            </a:extLst>
          </p:cNvPr>
          <p:cNvCxnSpPr>
            <a:cxnSpLocks/>
          </p:cNvCxnSpPr>
          <p:nvPr/>
        </p:nvCxnSpPr>
        <p:spPr>
          <a:xfrm flipH="1" flipV="1">
            <a:off x="4646462" y="1956228"/>
            <a:ext cx="1679005" cy="708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C65D81-0793-E334-1A70-9713E26C2672}"/>
              </a:ext>
            </a:extLst>
          </p:cNvPr>
          <p:cNvSpPr txBox="1"/>
          <p:nvPr/>
        </p:nvSpPr>
        <p:spPr>
          <a:xfrm>
            <a:off x="4777138" y="1390078"/>
            <a:ext cx="126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Ingest docs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1D023-B016-9409-3B80-3F1E5DDB25C9}"/>
              </a:ext>
            </a:extLst>
          </p:cNvPr>
          <p:cNvSpPr txBox="1"/>
          <p:nvPr/>
        </p:nvSpPr>
        <p:spPr>
          <a:xfrm>
            <a:off x="6497545" y="811343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Unity </a:t>
            </a:r>
            <a:r>
              <a:rPr lang="en-AU" sz="1200" err="1"/>
              <a:t>Catalog</a:t>
            </a:r>
            <a:endParaRPr lang="en-AU" sz="12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DDA8969-7062-A2D0-7D5D-5A5F472B5F9E}"/>
              </a:ext>
            </a:extLst>
          </p:cNvPr>
          <p:cNvSpPr/>
          <p:nvPr/>
        </p:nvSpPr>
        <p:spPr>
          <a:xfrm>
            <a:off x="786020" y="4399188"/>
            <a:ext cx="2596864" cy="148951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E6FEF-0630-8E39-740A-B982018EA603}"/>
              </a:ext>
            </a:extLst>
          </p:cNvPr>
          <p:cNvSpPr txBox="1"/>
          <p:nvPr/>
        </p:nvSpPr>
        <p:spPr>
          <a:xfrm>
            <a:off x="1001408" y="4041137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Model Serving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7D35233-5871-EF55-5F4B-9F9FC3D54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5133" y="4591891"/>
            <a:ext cx="796826" cy="7968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F75EF5-0299-B806-A5EE-96E60163B898}"/>
              </a:ext>
            </a:extLst>
          </p:cNvPr>
          <p:cNvSpPr txBox="1"/>
          <p:nvPr/>
        </p:nvSpPr>
        <p:spPr>
          <a:xfrm>
            <a:off x="1257783" y="5403051"/>
            <a:ext cx="191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Llama3.1 70B LLM</a:t>
            </a:r>
          </a:p>
          <a:p>
            <a:endParaRPr lang="en-AU" sz="12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370FBBE-0C32-9E38-73FE-653808BFF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028" y="4870105"/>
            <a:ext cx="1103859" cy="273838"/>
          </a:xfrm>
          <a:prstGeom prst="rect">
            <a:avLst/>
          </a:prstGeom>
        </p:spPr>
      </p:pic>
      <p:pic>
        <p:nvPicPr>
          <p:cNvPr id="44" name="Graphic 43" descr="Users outline">
            <a:extLst>
              <a:ext uri="{FF2B5EF4-FFF2-40B4-BE49-F238E27FC236}">
                <a16:creationId xmlns:a16="http://schemas.microsoft.com/office/drawing/2014/main" id="{8C45599F-2D40-6621-9090-75DF4E13F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575" y="1332574"/>
            <a:ext cx="737826" cy="7378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FCB4AD-1E07-B607-CF7A-AA2A6DEF449A}"/>
              </a:ext>
            </a:extLst>
          </p:cNvPr>
          <p:cNvSpPr txBox="1"/>
          <p:nvPr/>
        </p:nvSpPr>
        <p:spPr>
          <a:xfrm>
            <a:off x="684278" y="1958910"/>
            <a:ext cx="97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Users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233D3D-03B9-FB7C-FD13-51B716B31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934" y="2005810"/>
            <a:ext cx="1092488" cy="410396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41CFBBA-12E4-2836-7B7D-B8A76830ABB9}"/>
              </a:ext>
            </a:extLst>
          </p:cNvPr>
          <p:cNvSpPr/>
          <p:nvPr/>
        </p:nvSpPr>
        <p:spPr>
          <a:xfrm>
            <a:off x="3054578" y="1322441"/>
            <a:ext cx="1591884" cy="119811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98E2464-E9D7-F262-A92A-1E388DA57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7019" y="1732157"/>
            <a:ext cx="320643" cy="3005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DFF283-878B-AF62-ABF4-58FE2254EB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9275" y="1780024"/>
            <a:ext cx="988887" cy="2120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1F1AFC8-4A10-4071-9B74-C064B966F0EB}"/>
              </a:ext>
            </a:extLst>
          </p:cNvPr>
          <p:cNvSpPr txBox="1"/>
          <p:nvPr/>
        </p:nvSpPr>
        <p:spPr>
          <a:xfrm>
            <a:off x="3209764" y="1369157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UI Application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55E012-D1F3-15DC-F0A0-F998980D3913}"/>
              </a:ext>
            </a:extLst>
          </p:cNvPr>
          <p:cNvCxnSpPr>
            <a:cxnSpLocks/>
          </p:cNvCxnSpPr>
          <p:nvPr/>
        </p:nvCxnSpPr>
        <p:spPr>
          <a:xfrm>
            <a:off x="6863128" y="2667835"/>
            <a:ext cx="0" cy="92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6F3E55D-C116-5F91-19D9-87060DFE9DA1}"/>
              </a:ext>
            </a:extLst>
          </p:cNvPr>
          <p:cNvSpPr txBox="1"/>
          <p:nvPr/>
        </p:nvSpPr>
        <p:spPr>
          <a:xfrm>
            <a:off x="1734560" y="1390078"/>
            <a:ext cx="97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Input files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18D121-D6F7-750D-A452-DC75CFF56D57}"/>
              </a:ext>
            </a:extLst>
          </p:cNvPr>
          <p:cNvSpPr txBox="1"/>
          <p:nvPr/>
        </p:nvSpPr>
        <p:spPr>
          <a:xfrm>
            <a:off x="1349370" y="1975228"/>
            <a:ext cx="15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Audit report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2982DF4-8A9D-022F-0DB8-517466FF63C6}"/>
              </a:ext>
            </a:extLst>
          </p:cNvPr>
          <p:cNvSpPr/>
          <p:nvPr/>
        </p:nvSpPr>
        <p:spPr>
          <a:xfrm>
            <a:off x="4059580" y="3589541"/>
            <a:ext cx="6890440" cy="266832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4160D83-1A42-FCC0-D7CD-D42BB21F7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8316" y="3858801"/>
            <a:ext cx="6416049" cy="21338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D2B8D-CA33-D050-01DD-3B0CAAC54E35}"/>
              </a:ext>
            </a:extLst>
          </p:cNvPr>
          <p:cNvCxnSpPr>
            <a:cxnSpLocks/>
          </p:cNvCxnSpPr>
          <p:nvPr/>
        </p:nvCxnSpPr>
        <p:spPr>
          <a:xfrm>
            <a:off x="4643723" y="1738431"/>
            <a:ext cx="1690803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ABE3C6-B49E-1C0E-EBC1-4BD3E03280BA}"/>
              </a:ext>
            </a:extLst>
          </p:cNvPr>
          <p:cNvCxnSpPr>
            <a:cxnSpLocks/>
          </p:cNvCxnSpPr>
          <p:nvPr/>
        </p:nvCxnSpPr>
        <p:spPr>
          <a:xfrm>
            <a:off x="1644128" y="1727628"/>
            <a:ext cx="141255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44594-6728-C85E-DFBE-A1062B8B54B9}"/>
              </a:ext>
            </a:extLst>
          </p:cNvPr>
          <p:cNvCxnSpPr>
            <a:cxnSpLocks/>
          </p:cNvCxnSpPr>
          <p:nvPr/>
        </p:nvCxnSpPr>
        <p:spPr>
          <a:xfrm flipH="1" flipV="1">
            <a:off x="1556127" y="1920332"/>
            <a:ext cx="1498451" cy="116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20AA87-8032-1ABE-E2EA-F26FBAABBA59}"/>
              </a:ext>
            </a:extLst>
          </p:cNvPr>
          <p:cNvCxnSpPr>
            <a:cxnSpLocks/>
          </p:cNvCxnSpPr>
          <p:nvPr/>
        </p:nvCxnSpPr>
        <p:spPr>
          <a:xfrm flipV="1">
            <a:off x="7278884" y="2667835"/>
            <a:ext cx="0" cy="92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1A9C4A-8E59-E43C-1560-DB7D8D062B71}"/>
              </a:ext>
            </a:extLst>
          </p:cNvPr>
          <p:cNvSpPr txBox="1"/>
          <p:nvPr/>
        </p:nvSpPr>
        <p:spPr>
          <a:xfrm>
            <a:off x="4606156" y="1975228"/>
            <a:ext cx="15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>
                <a:solidFill>
                  <a:schemeClr val="accent1"/>
                </a:solidFill>
              </a:rPr>
              <a:t>Audit report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FBC81FC-DBB1-EDB8-3423-5A97132B34D8}"/>
              </a:ext>
            </a:extLst>
          </p:cNvPr>
          <p:cNvSpPr/>
          <p:nvPr/>
        </p:nvSpPr>
        <p:spPr>
          <a:xfrm>
            <a:off x="8380038" y="1178324"/>
            <a:ext cx="2401847" cy="148951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5D1E99-854D-CEEB-A55B-9B589ABA2DB9}"/>
              </a:ext>
            </a:extLst>
          </p:cNvPr>
          <p:cNvSpPr txBox="1"/>
          <p:nvPr/>
        </p:nvSpPr>
        <p:spPr>
          <a:xfrm>
            <a:off x="8507524" y="1294105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>
                <a:solidFill>
                  <a:schemeClr val="accent1"/>
                </a:solidFill>
              </a:rPr>
              <a:t>Evaluation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CC6990-537D-3847-E98D-EA5FFF7074DF}"/>
              </a:ext>
            </a:extLst>
          </p:cNvPr>
          <p:cNvCxnSpPr>
            <a:cxnSpLocks/>
          </p:cNvCxnSpPr>
          <p:nvPr/>
        </p:nvCxnSpPr>
        <p:spPr>
          <a:xfrm>
            <a:off x="3387701" y="4907705"/>
            <a:ext cx="67883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C23F39-C725-A3F0-8BCD-D724BEBC49C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382884" y="5143944"/>
            <a:ext cx="63650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8">
            <a:extLst>
              <a:ext uri="{FF2B5EF4-FFF2-40B4-BE49-F238E27FC236}">
                <a16:creationId xmlns:a16="http://schemas.microsoft.com/office/drawing/2014/main" id="{455CD8B2-2248-3047-25A6-F7397BB5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17" y="411210"/>
            <a:ext cx="5057956" cy="694712"/>
          </a:xfrm>
        </p:spPr>
        <p:txBody>
          <a:bodyPr/>
          <a:lstStyle/>
          <a:p>
            <a:r>
              <a:rPr lang="en-AU" sz="3200"/>
              <a:t>System Architecture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E86187-5726-C810-48DB-BF30806447C3}"/>
              </a:ext>
            </a:extLst>
          </p:cNvPr>
          <p:cNvSpPr txBox="1"/>
          <p:nvPr/>
        </p:nvSpPr>
        <p:spPr>
          <a:xfrm>
            <a:off x="4777138" y="3840927"/>
            <a:ext cx="1304843" cy="37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err="1">
                <a:solidFill>
                  <a:schemeClr val="accent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GenAudit</a:t>
            </a:r>
            <a:endParaRPr lang="en-AU" b="1">
              <a:solidFill>
                <a:schemeClr val="accent1"/>
              </a:solidFill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226F479-01A7-EC29-52DC-87628ACE1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339" y="3701906"/>
            <a:ext cx="1910924" cy="4777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888D201-CE99-CBE6-A74E-68B50AA0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315" y="1619861"/>
            <a:ext cx="1103859" cy="27383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BF15E2F-24B0-4E05-FB3D-18A36C7C5EDE}"/>
              </a:ext>
            </a:extLst>
          </p:cNvPr>
          <p:cNvSpPr txBox="1"/>
          <p:nvPr/>
        </p:nvSpPr>
        <p:spPr>
          <a:xfrm>
            <a:off x="8433488" y="2056798"/>
            <a:ext cx="191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Llama3.1 70B LLM</a:t>
            </a:r>
          </a:p>
          <a:p>
            <a:endParaRPr lang="en-AU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6BDD2B-6A6C-C22D-2758-7261E07AE764}"/>
              </a:ext>
            </a:extLst>
          </p:cNvPr>
          <p:cNvSpPr txBox="1"/>
          <p:nvPr/>
        </p:nvSpPr>
        <p:spPr>
          <a:xfrm>
            <a:off x="8433488" y="811343"/>
            <a:ext cx="1281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Model Serving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02BEC76-61FA-605C-B546-DA972C72E4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8262" y="1484047"/>
            <a:ext cx="547353" cy="57256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23F440-76BA-A5BD-238F-34990A327411}"/>
              </a:ext>
            </a:extLst>
          </p:cNvPr>
          <p:cNvCxnSpPr>
            <a:cxnSpLocks/>
          </p:cNvCxnSpPr>
          <p:nvPr/>
        </p:nvCxnSpPr>
        <p:spPr>
          <a:xfrm>
            <a:off x="9299244" y="2667835"/>
            <a:ext cx="0" cy="92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C8CED10-099C-5209-65F6-7660287CD577}"/>
              </a:ext>
            </a:extLst>
          </p:cNvPr>
          <p:cNvCxnSpPr>
            <a:cxnSpLocks/>
          </p:cNvCxnSpPr>
          <p:nvPr/>
        </p:nvCxnSpPr>
        <p:spPr>
          <a:xfrm flipV="1">
            <a:off x="9715000" y="2667835"/>
            <a:ext cx="0" cy="92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11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B5A460-172E-FC47-DCB1-C4FD2874F058}"/>
              </a:ext>
            </a:extLst>
          </p:cNvPr>
          <p:cNvSpPr/>
          <p:nvPr/>
        </p:nvSpPr>
        <p:spPr>
          <a:xfrm>
            <a:off x="9379527" y="53521"/>
            <a:ext cx="2812473" cy="595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>
                <a:solidFill>
                  <a:srgbClr val="FFFFFF"/>
                </a:solidFill>
                <a:latin typeface="MarkOT"/>
              </a:rPr>
              <a:t>E</a:t>
            </a: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kOT"/>
                <a:ea typeface="+mn-ea"/>
                <a:cs typeface="+mn-cs"/>
              </a:rPr>
              <a:t>valuation - Tara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58A65472-DE86-461E-B566-D1E1EFAE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57809"/>
            <a:ext cx="11461750" cy="694712"/>
          </a:xfrm>
        </p:spPr>
        <p:txBody>
          <a:bodyPr/>
          <a:lstStyle/>
          <a:p>
            <a:r>
              <a:rPr lang="en-AU" sz="3200"/>
              <a:t>We use LLM as a Judge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708BBD-0C54-BC99-6136-85C34B298326}"/>
              </a:ext>
            </a:extLst>
          </p:cNvPr>
          <p:cNvGrpSpPr/>
          <p:nvPr/>
        </p:nvGrpSpPr>
        <p:grpSpPr>
          <a:xfrm>
            <a:off x="945149" y="873387"/>
            <a:ext cx="9217754" cy="5626804"/>
            <a:chOff x="1149528" y="1433670"/>
            <a:chExt cx="8933320" cy="5414707"/>
          </a:xfrm>
        </p:grpSpPr>
        <p:pic>
          <p:nvPicPr>
            <p:cNvPr id="2" name="Picture 1" descr="A screenshot of a document&#10;&#10;Description automatically generated">
              <a:extLst>
                <a:ext uri="{FF2B5EF4-FFF2-40B4-BE49-F238E27FC236}">
                  <a16:creationId xmlns:a16="http://schemas.microsoft.com/office/drawing/2014/main" id="{239DD705-5FD7-E83D-1CF7-58B7FE3F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604" y="3428559"/>
              <a:ext cx="8928340" cy="3419818"/>
            </a:xfrm>
            <a:prstGeom prst="rect">
              <a:avLst/>
            </a:prstGeom>
          </p:spPr>
        </p:pic>
        <p:pic>
          <p:nvPicPr>
            <p:cNvPr id="9" name="Picture 8" descr="A robot sitting in a courtroom&#10;&#10;Description automatically generated">
              <a:extLst>
                <a:ext uri="{FF2B5EF4-FFF2-40B4-BE49-F238E27FC236}">
                  <a16:creationId xmlns:a16="http://schemas.microsoft.com/office/drawing/2014/main" id="{A62D2EEC-3E23-CC4B-5382-40FDC245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528" y="1730619"/>
              <a:ext cx="2405998" cy="1351935"/>
            </a:xfrm>
            <a:prstGeom prst="rect">
              <a:avLst/>
            </a:prstGeom>
          </p:spPr>
        </p:pic>
        <p:pic>
          <p:nvPicPr>
            <p:cNvPr id="11" name="Picture 10" descr="A robot sitting in a courtroom&#10;&#10;Description automatically generated">
              <a:extLst>
                <a:ext uri="{FF2B5EF4-FFF2-40B4-BE49-F238E27FC236}">
                  <a16:creationId xmlns:a16="http://schemas.microsoft.com/office/drawing/2014/main" id="{096C7197-E035-E95F-67F8-01FEB4EE6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850" y="1730619"/>
              <a:ext cx="2405998" cy="1351935"/>
            </a:xfrm>
            <a:prstGeom prst="rect">
              <a:avLst/>
            </a:prstGeom>
          </p:spPr>
        </p:pic>
        <p:pic>
          <p:nvPicPr>
            <p:cNvPr id="22" name="Picture 21" descr="A robot sitting in a courtroom&#10;&#10;Description automatically generated">
              <a:extLst>
                <a:ext uri="{FF2B5EF4-FFF2-40B4-BE49-F238E27FC236}">
                  <a16:creationId xmlns:a16="http://schemas.microsoft.com/office/drawing/2014/main" id="{BAE38C97-04DA-5EE4-06D8-73CED984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6602" y="1730618"/>
              <a:ext cx="2405998" cy="13519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B8B22A-0283-5EE5-61F5-74D6B5C16B9F}"/>
                </a:ext>
              </a:extLst>
            </p:cNvPr>
            <p:cNvSpPr txBox="1"/>
            <p:nvPr/>
          </p:nvSpPr>
          <p:spPr>
            <a:xfrm>
              <a:off x="1517892" y="1433671"/>
              <a:ext cx="16657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AU" sz="1200" b="1">
                  <a:solidFill>
                    <a:schemeClr val="accent1"/>
                  </a:solidFill>
                </a:rPr>
                <a:t>Content Accuracy</a:t>
              </a:r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55053D-8BCF-F8FD-33A0-D2538D3F14E3}"/>
                </a:ext>
              </a:extLst>
            </p:cNvPr>
            <p:cNvSpPr txBox="1"/>
            <p:nvPr/>
          </p:nvSpPr>
          <p:spPr>
            <a:xfrm>
              <a:off x="4784966" y="1433670"/>
              <a:ext cx="16657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AU" sz="1200" b="1">
                  <a:solidFill>
                    <a:schemeClr val="accent1"/>
                  </a:solidFill>
                </a:rPr>
                <a:t>Structure Accuracy</a:t>
              </a:r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A0382-3029-4F58-58B4-6AF98390E36F}"/>
                </a:ext>
              </a:extLst>
            </p:cNvPr>
            <p:cNvSpPr txBox="1"/>
            <p:nvPr/>
          </p:nvSpPr>
          <p:spPr>
            <a:xfrm>
              <a:off x="8052041" y="1433670"/>
              <a:ext cx="166571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AU" sz="1200" b="1">
                  <a:solidFill>
                    <a:schemeClr val="accent1"/>
                  </a:solidFill>
                </a:rPr>
                <a:t>Readability</a:t>
              </a:r>
              <a:endParaRPr lang="en-US" b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76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D6CD91-415E-40D9-947E-0A906F1E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59" y="3970562"/>
            <a:ext cx="5310152" cy="2405930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CA8A0AAB-1D28-2C78-800C-4F1F51294E5C}"/>
              </a:ext>
            </a:extLst>
          </p:cNvPr>
          <p:cNvSpPr txBox="1">
            <a:spLocks/>
          </p:cNvSpPr>
          <p:nvPr/>
        </p:nvSpPr>
        <p:spPr>
          <a:xfrm>
            <a:off x="437742" y="338708"/>
            <a:ext cx="11560174" cy="58930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>
                <a:solidFill>
                  <a:srgbClr val="00A3AD"/>
                </a:solidFill>
                <a:latin typeface="MarkOT-Heavy"/>
              </a:rPr>
              <a:t>Further work</a:t>
            </a:r>
            <a:endParaRPr kumimoji="0" lang="en-AU" sz="2400" b="0" i="0" u="none" strike="noStrike" kern="1200" cap="none" spc="0" normalizeH="0" baseline="0" noProof="0">
              <a:ln>
                <a:noFill/>
              </a:ln>
              <a:solidFill>
                <a:srgbClr val="00A3AD"/>
              </a:solidFill>
              <a:effectLst/>
              <a:uLnTx/>
              <a:uFillTx/>
              <a:latin typeface="MarkOT-Heavy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0BA48-5B16-B179-CF44-1A9A5E576321}"/>
              </a:ext>
            </a:extLst>
          </p:cNvPr>
          <p:cNvSpPr txBox="1"/>
          <p:nvPr/>
        </p:nvSpPr>
        <p:spPr>
          <a:xfrm>
            <a:off x="437741" y="1270171"/>
            <a:ext cx="10996613" cy="2548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/>
              <a:t>Adding LLM to the workflow controller that will plan and manage the audit report generation process.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/>
              <a:t>As the requirement grows, we can add analyser agent that can analyse all the input files and come up with the insights and add it to the workflow.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/>
              <a:t>We can also add context handler agent that will manage which agents needs context to certain data as needed (not all agents need access to all data)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/>
              <a:t>Improve on the UI to show more of the workflow progress.</a:t>
            </a:r>
          </a:p>
          <a:p>
            <a:pPr marL="285750" indent="-285750" defTabSz="914377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AU" sz="1600"/>
              <a:t>LLM that can analyse the report structure of previous report and use that structure to create a new report based on the previous report structure.</a:t>
            </a:r>
          </a:p>
        </p:txBody>
      </p:sp>
    </p:spTree>
    <p:extLst>
      <p:ext uri="{BB962C8B-B14F-4D97-AF65-F5344CB8AC3E}">
        <p14:creationId xmlns:p14="http://schemas.microsoft.com/office/powerpoint/2010/main" val="315524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2A8-875C-B51D-2B8D-CA03703F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30720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ptus_16x9_Theme">
  <a:themeElements>
    <a:clrScheme name="Custom 1">
      <a:dk1>
        <a:srgbClr val="000000"/>
      </a:dk1>
      <a:lt1>
        <a:srgbClr val="FFFFFF"/>
      </a:lt1>
      <a:dk2>
        <a:srgbClr val="00323A"/>
      </a:dk2>
      <a:lt2>
        <a:srgbClr val="E7E6E6"/>
      </a:lt2>
      <a:accent1>
        <a:srgbClr val="006280"/>
      </a:accent1>
      <a:accent2>
        <a:srgbClr val="00A3AD"/>
      </a:accent2>
      <a:accent3>
        <a:srgbClr val="FFCC08"/>
      </a:accent3>
      <a:accent4>
        <a:srgbClr val="00323A"/>
      </a:accent4>
      <a:accent5>
        <a:srgbClr val="FFA100"/>
      </a:accent5>
      <a:accent6>
        <a:srgbClr val="ACAFB2"/>
      </a:accent6>
      <a:hlink>
        <a:srgbClr val="00A3AD"/>
      </a:hlink>
      <a:folHlink>
        <a:srgbClr val="006280"/>
      </a:folHlink>
    </a:clrScheme>
    <a:fontScheme name="Optus_Fonts">
      <a:majorFont>
        <a:latin typeface="MarkOT-Heavy"/>
        <a:ea typeface=""/>
        <a:cs typeface=""/>
      </a:majorFont>
      <a:minorFont>
        <a:latin typeface="MarkO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.pptx" id="{37EF0CCC-6946-49CA-82FC-CED937C633C6}" vid="{4201B025-4976-4730-8725-9EC76789FD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6ee34bf-ccdb-4d31-bfa7-d70a8087cdcc}" enabled="1" method="Standard" siteId="{17928398-834f-4756-9d9b-525628a13a4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Microsoft Office PowerPoint</Application>
  <PresentationFormat>Widescreen</PresentationFormat>
  <Paragraphs>202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AGBookRoundedPro-Regular</vt:lpstr>
      <vt:lpstr>Arial</vt:lpstr>
      <vt:lpstr>Calibri</vt:lpstr>
      <vt:lpstr>Calibri Light</vt:lpstr>
      <vt:lpstr>Courier New</vt:lpstr>
      <vt:lpstr>LucidaGrande</vt:lpstr>
      <vt:lpstr>Mark OT Medium</vt:lpstr>
      <vt:lpstr>MarkOT</vt:lpstr>
      <vt:lpstr>MarkOT-Heavy</vt:lpstr>
      <vt:lpstr>MarkOT-Light</vt:lpstr>
      <vt:lpstr>Wingdings</vt:lpstr>
      <vt:lpstr>Office Theme</vt:lpstr>
      <vt:lpstr>Optus_16x9_Theme</vt:lpstr>
      <vt:lpstr>PowerPoint Presentation</vt:lpstr>
      <vt:lpstr>PowerPoint Presentation</vt:lpstr>
      <vt:lpstr>PowerPoint Presentation</vt:lpstr>
      <vt:lpstr>GenAudit: Driving significant business impact</vt:lpstr>
      <vt:lpstr>PowerPoint Presentation</vt:lpstr>
      <vt:lpstr>System Architecture</vt:lpstr>
      <vt:lpstr>We use LLM as a Judge</vt:lpstr>
      <vt:lpstr>PowerPoint Presentation</vt:lpstr>
      <vt:lpstr>Thank you</vt:lpstr>
      <vt:lpstr>We use LLM as a Judge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Pain Points in the Current Audit Report Process: Manual Efforts, Time Pressures, and Tool Limitations</vt:lpstr>
      <vt:lpstr>PowerPoint Presentation</vt:lpstr>
      <vt:lpstr>PowerPoint Presentation</vt:lpstr>
      <vt:lpstr>Current Audit Report Process: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GenAudit</dc:title>
  <dc:creator>Xiaoxi Hu</dc:creator>
  <cp:lastModifiedBy>Sugianto Lauw</cp:lastModifiedBy>
  <cp:revision>3</cp:revision>
  <dcterms:created xsi:type="dcterms:W3CDTF">2024-10-24T23:20:15Z</dcterms:created>
  <dcterms:modified xsi:type="dcterms:W3CDTF">2024-10-30T23:15:43Z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Theme:8\Optus_16x9_Theme:6</vt:lpwstr>
  </property>
  <property fmtid="{D5CDD505-2E9C-101B-9397-08002B2CF9AE}" pid="3" name="ClassificationContentMarkingHeaderText">
    <vt:lpwstr>[Confidential]</vt:lpwstr>
  </property>
</Properties>
</file>